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28" r:id="rId1"/>
    <p:sldMasterId id="2147484440" r:id="rId2"/>
  </p:sldMasterIdLst>
  <p:notesMasterIdLst>
    <p:notesMasterId r:id="rId114"/>
  </p:notesMasterIdLst>
  <p:sldIdLst>
    <p:sldId id="258" r:id="rId3"/>
    <p:sldId id="307" r:id="rId4"/>
    <p:sldId id="457" r:id="rId5"/>
    <p:sldId id="350" r:id="rId6"/>
    <p:sldId id="521" r:id="rId7"/>
    <p:sldId id="458" r:id="rId8"/>
    <p:sldId id="459" r:id="rId9"/>
    <p:sldId id="269" r:id="rId10"/>
    <p:sldId id="523" r:id="rId11"/>
    <p:sldId id="549" r:id="rId12"/>
    <p:sldId id="545" r:id="rId13"/>
    <p:sldId id="544" r:id="rId14"/>
    <p:sldId id="525" r:id="rId15"/>
    <p:sldId id="529" r:id="rId16"/>
    <p:sldId id="584" r:id="rId17"/>
    <p:sldId id="573" r:id="rId18"/>
    <p:sldId id="585" r:id="rId19"/>
    <p:sldId id="621" r:id="rId20"/>
    <p:sldId id="581" r:id="rId21"/>
    <p:sldId id="522" r:id="rId22"/>
    <p:sldId id="576" r:id="rId23"/>
    <p:sldId id="534" r:id="rId24"/>
    <p:sldId id="579" r:id="rId25"/>
    <p:sldId id="593" r:id="rId26"/>
    <p:sldId id="571" r:id="rId27"/>
    <p:sldId id="594" r:id="rId28"/>
    <p:sldId id="578" r:id="rId29"/>
    <p:sldId id="416" r:id="rId30"/>
    <p:sldId id="628" r:id="rId31"/>
    <p:sldId id="627" r:id="rId32"/>
    <p:sldId id="586" r:id="rId33"/>
    <p:sldId id="574" r:id="rId34"/>
    <p:sldId id="575" r:id="rId35"/>
    <p:sldId id="412" r:id="rId36"/>
    <p:sldId id="590" r:id="rId37"/>
    <p:sldId id="422" r:id="rId38"/>
    <p:sldId id="267" r:id="rId39"/>
    <p:sldId id="426" r:id="rId40"/>
    <p:sldId id="595" r:id="rId41"/>
    <p:sldId id="622" r:id="rId42"/>
    <p:sldId id="440" r:id="rId43"/>
    <p:sldId id="611" r:id="rId44"/>
    <p:sldId id="535" r:id="rId45"/>
    <p:sldId id="536" r:id="rId46"/>
    <p:sldId id="498" r:id="rId47"/>
    <p:sldId id="499" r:id="rId48"/>
    <p:sldId id="616" r:id="rId49"/>
    <p:sldId id="420" r:id="rId50"/>
    <p:sldId id="596" r:id="rId51"/>
    <p:sldId id="598" r:id="rId52"/>
    <p:sldId id="597" r:id="rId53"/>
    <p:sldId id="577" r:id="rId54"/>
    <p:sldId id="632" r:id="rId55"/>
    <p:sldId id="495" r:id="rId56"/>
    <p:sldId id="631" r:id="rId57"/>
    <p:sldId id="612" r:id="rId58"/>
    <p:sldId id="538" r:id="rId59"/>
    <p:sldId id="587" r:id="rId60"/>
    <p:sldId id="508" r:id="rId61"/>
    <p:sldId id="379" r:id="rId62"/>
    <p:sldId id="625" r:id="rId63"/>
    <p:sldId id="599" r:id="rId64"/>
    <p:sldId id="600" r:id="rId65"/>
    <p:sldId id="624" r:id="rId66"/>
    <p:sldId id="623" r:id="rId67"/>
    <p:sldId id="539" r:id="rId68"/>
    <p:sldId id="603" r:id="rId69"/>
    <p:sldId id="546" r:id="rId70"/>
    <p:sldId id="605" r:id="rId71"/>
    <p:sldId id="547" r:id="rId72"/>
    <p:sldId id="548" r:id="rId73"/>
    <p:sldId id="562" r:id="rId74"/>
    <p:sldId id="588" r:id="rId75"/>
    <p:sldId id="589" r:id="rId76"/>
    <p:sldId id="604" r:id="rId77"/>
    <p:sldId id="634" r:id="rId78"/>
    <p:sldId id="635" r:id="rId79"/>
    <p:sldId id="638" r:id="rId80"/>
    <p:sldId id="637" r:id="rId81"/>
    <p:sldId id="640" r:id="rId82"/>
    <p:sldId id="641" r:id="rId83"/>
    <p:sldId id="636" r:id="rId84"/>
    <p:sldId id="642" r:id="rId85"/>
    <p:sldId id="639" r:id="rId86"/>
    <p:sldId id="607" r:id="rId87"/>
    <p:sldId id="609" r:id="rId88"/>
    <p:sldId id="629" r:id="rId89"/>
    <p:sldId id="455" r:id="rId90"/>
    <p:sldId id="441" r:id="rId91"/>
    <p:sldId id="451" r:id="rId92"/>
    <p:sldId id="500" r:id="rId93"/>
    <p:sldId id="617" r:id="rId94"/>
    <p:sldId id="504" r:id="rId95"/>
    <p:sldId id="520" r:id="rId96"/>
    <p:sldId id="450" r:id="rId97"/>
    <p:sldId id="610" r:id="rId98"/>
    <p:sldId id="359" r:id="rId99"/>
    <p:sldId id="613" r:id="rId100"/>
    <p:sldId id="615" r:id="rId101"/>
    <p:sldId id="375" r:id="rId102"/>
    <p:sldId id="618" r:id="rId103"/>
    <p:sldId id="619" r:id="rId104"/>
    <p:sldId id="620" r:id="rId105"/>
    <p:sldId id="423" r:id="rId106"/>
    <p:sldId id="456" r:id="rId107"/>
    <p:sldId id="626" r:id="rId108"/>
    <p:sldId id="448" r:id="rId109"/>
    <p:sldId id="447" r:id="rId110"/>
    <p:sldId id="446" r:id="rId111"/>
    <p:sldId id="443" r:id="rId112"/>
    <p:sldId id="449" r:id="rId113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61" autoAdjust="0"/>
    <p:restoredTop sz="59708" autoAdjust="0"/>
  </p:normalViewPr>
  <p:slideViewPr>
    <p:cSldViewPr snapToGrid="0">
      <p:cViewPr varScale="1">
        <p:scale>
          <a:sx n="114" d="100"/>
          <a:sy n="114" d="100"/>
        </p:scale>
        <p:origin x="1716" y="120"/>
      </p:cViewPr>
      <p:guideLst/>
    </p:cSldViewPr>
  </p:slideViewPr>
  <p:outlineViewPr>
    <p:cViewPr>
      <p:scale>
        <a:sx n="33" d="100"/>
        <a:sy n="33" d="100"/>
      </p:scale>
      <p:origin x="0" y="-853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theme" Target="theme/theme1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tableStyles" Target="tableStyles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presProps" Target="presProp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865EE8-FD76-4B8B-B819-87874E3987C1}" type="datetimeFigureOut">
              <a:rPr lang="hu-HU" smtClean="0"/>
              <a:t>2021. 05. 03.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3AA043-77CD-46B2-9493-2A733D3AEDB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95628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542409-6A04-4DC6-AC3A-D3758287A8F2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srgbClr val="4D3E2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831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AA043-77CD-46B2-9493-2A733D3AEDB2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619730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542409-6A04-4DC6-AC3A-D3758287A8F2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srgbClr val="4D3E2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2697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AA043-77CD-46B2-9493-2A733D3AEDB2}" type="slidenum">
              <a:rPr lang="hu-HU" smtClean="0"/>
              <a:t>37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813239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542409-6A04-4DC6-AC3A-D3758287A8F2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srgbClr val="4D3E2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94722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542409-6A04-4DC6-AC3A-D3758287A8F2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srgbClr val="4D3E2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35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C3692-68D8-4252-9702-6CA9BDA5BF84}" type="datetimeFigureOut">
              <a:rPr lang="hu-HU" smtClean="0"/>
              <a:t>2021. 05. 03.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62554-717D-48C0-A351-77E07B4FCFA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24715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C3692-68D8-4252-9702-6CA9BDA5BF84}" type="datetimeFigureOut">
              <a:rPr lang="hu-HU" smtClean="0"/>
              <a:t>2021. 05. 03.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62554-717D-48C0-A351-77E07B4FCFA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60886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C3692-68D8-4252-9702-6CA9BDA5BF84}" type="datetimeFigureOut">
              <a:rPr lang="hu-HU" smtClean="0"/>
              <a:t>2021. 05. 03.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62554-717D-48C0-A351-77E07B4FCFA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94195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8"/>
          <p:cNvSpPr/>
          <p:nvPr/>
        </p:nvSpPr>
        <p:spPr>
          <a:xfrm>
            <a:off x="1600200" y="0"/>
            <a:ext cx="5029200" cy="5943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751777" y="3019706"/>
            <a:ext cx="4846320" cy="2387600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751777" y="5381894"/>
            <a:ext cx="4846320" cy="448056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hu-HU" noProof="0"/>
              <a:t>Kattintson ide az alcím mintájának szerkesztéséhez</a:t>
            </a:r>
            <a:endParaRPr lang="hu-HU" noProof="0" dirty="0"/>
          </a:p>
        </p:txBody>
      </p:sp>
      <p:pic>
        <p:nvPicPr>
          <p:cNvPr id="8" name="Kép 7" descr="Fehér felhőpárnák a kék égen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57400"/>
            <a:ext cx="1490472" cy="3886200"/>
          </a:xfrm>
          <a:prstGeom prst="rect">
            <a:avLst/>
          </a:prstGeom>
        </p:spPr>
      </p:pic>
      <p:pic>
        <p:nvPicPr>
          <p:cNvPr id="10" name="Kép 9" descr="Növénypalánta közelképe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9128" y="2057400"/>
            <a:ext cx="2060767" cy="3886200"/>
          </a:xfrm>
          <a:prstGeom prst="rect">
            <a:avLst/>
          </a:prstGeom>
        </p:spPr>
      </p:pic>
      <p:pic>
        <p:nvPicPr>
          <p:cNvPr id="11" name="Kép 10" descr="Hullámok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9623" y="2057400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90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hu-HU" noProof="0" smtClean="0"/>
              <a:t>‹#›</a:t>
            </a:fld>
            <a:endParaRPr lang="hu-HU" noProof="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AB165FA-A1BA-4E17-8B3B-60B3017D3273}" type="datetime1">
              <a:rPr lang="hu-HU" noProof="0" smtClean="0"/>
              <a:t>2021. 05. 03.</a:t>
            </a:fld>
            <a:endParaRPr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hu-HU" noProof="0" dirty="0"/>
              <a:t>Élőláb beszúrása</a:t>
            </a:r>
          </a:p>
        </p:txBody>
      </p:sp>
    </p:spTree>
    <p:extLst>
      <p:ext uri="{BB962C8B-B14F-4D97-AF65-F5344CB8AC3E}">
        <p14:creationId xmlns:p14="http://schemas.microsoft.com/office/powerpoint/2010/main" val="247525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>
          <a:xfrm>
            <a:off x="1600199" y="2059146"/>
            <a:ext cx="7199696" cy="388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51777" y="2263913"/>
            <a:ext cx="6949440" cy="3143393"/>
          </a:xfrm>
        </p:spPr>
        <p:txBody>
          <a:bodyPr rtlCol="0"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751777" y="5381893"/>
            <a:ext cx="6949440" cy="449523"/>
          </a:xfrm>
        </p:spPr>
        <p:txBody>
          <a:bodyPr rtlCol="0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pic>
        <p:nvPicPr>
          <p:cNvPr id="11" name="Kép 10" descr="Zöld növények közelképe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59146"/>
            <a:ext cx="1490472" cy="3886200"/>
          </a:xfrm>
          <a:prstGeom prst="rect">
            <a:avLst/>
          </a:prstGeom>
        </p:spPr>
      </p:pic>
      <p:pic>
        <p:nvPicPr>
          <p:cNvPr id="9" name="Kép 8" descr="Hullámok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9623" y="2059146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37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768">
          <p15:clr>
            <a:srgbClr val="FDE53C"/>
          </p15:clr>
        </p15:guide>
        <p15:guide id="2" orient="horz" pos="1296">
          <p15:clr>
            <a:srgbClr val="FDE53C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ét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409700" y="1556281"/>
            <a:ext cx="4610099" cy="4620682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556281"/>
            <a:ext cx="4609775" cy="4620682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hu-HU" noProof="0" smtClean="0"/>
              <a:t>‹#›</a:t>
            </a:fld>
            <a:endParaRPr lang="hu-HU" noProof="0" dirty="0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7AC18CF-0006-448F-BEB2-B66505698739}" type="datetime1">
              <a:rPr lang="hu-HU" noProof="0" smtClean="0"/>
              <a:t>2021. 05. 03.</a:t>
            </a:fld>
            <a:endParaRPr lang="hu-HU" noProof="0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hu-HU" noProof="0" dirty="0"/>
              <a:t>Élőláb beszúrása</a:t>
            </a:r>
          </a:p>
        </p:txBody>
      </p:sp>
    </p:spTree>
    <p:extLst>
      <p:ext uri="{BB962C8B-B14F-4D97-AF65-F5344CB8AC3E}">
        <p14:creationId xmlns:p14="http://schemas.microsoft.com/office/powerpoint/2010/main" val="408869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409699" y="1554480"/>
            <a:ext cx="4608576" cy="823912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1409699" y="2434147"/>
            <a:ext cx="4608576" cy="3811271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554480"/>
            <a:ext cx="4610100" cy="823912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434147"/>
            <a:ext cx="4610100" cy="3811271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hu-HU" noProof="0" smtClean="0"/>
              <a:t>‹#›</a:t>
            </a:fld>
            <a:endParaRPr lang="hu-HU" noProof="0" dirty="0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6AB8D3C-AB1F-46EE-99F7-0BD6C4A3B842}" type="datetime1">
              <a:rPr lang="hu-HU" noProof="0" smtClean="0"/>
              <a:t>2021. 05. 03.</a:t>
            </a:fld>
            <a:endParaRPr lang="hu-HU" noProof="0" dirty="0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hu-HU" noProof="0" dirty="0"/>
              <a:t>Élőláb beszúrása</a:t>
            </a:r>
          </a:p>
        </p:txBody>
      </p:sp>
    </p:spTree>
    <p:extLst>
      <p:ext uri="{BB962C8B-B14F-4D97-AF65-F5344CB8AC3E}">
        <p14:creationId xmlns:p14="http://schemas.microsoft.com/office/powerpoint/2010/main" val="45041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hu-HU" noProof="0" smtClean="0"/>
              <a:t>‹#›</a:t>
            </a:fld>
            <a:endParaRPr lang="hu-HU" noProof="0" dirty="0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46A02CC-EB3F-46FF-90B2-E3BD70AFC743}" type="datetime1">
              <a:rPr lang="hu-HU" noProof="0" smtClean="0"/>
              <a:t>2021. 05. 03.</a:t>
            </a:fld>
            <a:endParaRPr lang="hu-HU" noProof="0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hu-HU" noProof="0" dirty="0"/>
              <a:t>Élőláb beszúrása</a:t>
            </a:r>
          </a:p>
        </p:txBody>
      </p:sp>
    </p:spTree>
    <p:extLst>
      <p:ext uri="{BB962C8B-B14F-4D97-AF65-F5344CB8AC3E}">
        <p14:creationId xmlns:p14="http://schemas.microsoft.com/office/powerpoint/2010/main" val="291143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hu-HU" noProof="0" smtClean="0"/>
              <a:t>‹#›</a:t>
            </a:fld>
            <a:endParaRPr lang="hu-HU" noProof="0" dirty="0"/>
          </a:p>
        </p:txBody>
      </p:sp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F1182B0-5568-4C46-A935-07C0900DB08B}" type="datetime1">
              <a:rPr lang="hu-HU" noProof="0" smtClean="0"/>
              <a:t>2021. 05. 03.</a:t>
            </a:fld>
            <a:endParaRPr lang="hu-HU" noProof="0" dirty="0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hu-HU" noProof="0" dirty="0"/>
              <a:t>Élőláb beszúrása</a:t>
            </a:r>
          </a:p>
        </p:txBody>
      </p:sp>
    </p:spTree>
    <p:extLst>
      <p:ext uri="{BB962C8B-B14F-4D97-AF65-F5344CB8AC3E}">
        <p14:creationId xmlns:p14="http://schemas.microsoft.com/office/powerpoint/2010/main" val="215907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682434" y="919616"/>
            <a:ext cx="4155622" cy="2532888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09699" y="915923"/>
            <a:ext cx="5216979" cy="5065776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682434" y="3502152"/>
            <a:ext cx="4155622" cy="2479548"/>
          </a:xfrm>
        </p:spPr>
        <p:txBody>
          <a:bodyPr rtlCol="0"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hu-HU" noProof="0" smtClean="0"/>
              <a:t>‹#›</a:t>
            </a:fld>
            <a:endParaRPr lang="hu-HU" noProof="0" dirty="0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7089B39-B261-4376-A298-27AF7EC6C928}" type="datetime1">
              <a:rPr lang="hu-HU" noProof="0" smtClean="0"/>
              <a:t>2021. 05. 03.</a:t>
            </a:fld>
            <a:endParaRPr lang="hu-HU" noProof="0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hu-HU" noProof="0" dirty="0"/>
              <a:t>Élőláb beszúrása</a:t>
            </a:r>
          </a:p>
        </p:txBody>
      </p:sp>
    </p:spTree>
    <p:extLst>
      <p:ext uri="{BB962C8B-B14F-4D97-AF65-F5344CB8AC3E}">
        <p14:creationId xmlns:p14="http://schemas.microsoft.com/office/powerpoint/2010/main" val="422276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C3692-68D8-4252-9702-6CA9BDA5BF84}" type="datetimeFigureOut">
              <a:rPr lang="hu-HU" smtClean="0"/>
              <a:t>2021. 05. 03.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62554-717D-48C0-A351-77E07B4FCFA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70952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682435" y="919616"/>
            <a:ext cx="4155622" cy="2532888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Kép helye 2" descr="Üres helyőrző kép hozzáadásához. Kattintson a helyőrzőre, és jelölje ki a hozzáadni kívánt képet"/>
          <p:cNvSpPr>
            <a:spLocks noGrp="1"/>
          </p:cNvSpPr>
          <p:nvPr>
            <p:ph type="pic" idx="1"/>
          </p:nvPr>
        </p:nvSpPr>
        <p:spPr>
          <a:xfrm>
            <a:off x="0" y="915923"/>
            <a:ext cx="6626677" cy="5065776"/>
          </a:xfrm>
        </p:spPr>
        <p:txBody>
          <a:bodyPr tIns="1371600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hu-HU" noProof="0"/>
              <a:t>Kép beszúrásához kattintson az ikonra</a:t>
            </a:r>
            <a:endParaRPr lang="hu-HU" noProof="0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682435" y="3502152"/>
            <a:ext cx="4155622" cy="2479547"/>
          </a:xfrm>
        </p:spPr>
        <p:txBody>
          <a:bodyPr rtlCol="0"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hu-HU" noProof="0" smtClean="0"/>
              <a:t>‹#›</a:t>
            </a:fld>
            <a:endParaRPr lang="hu-HU" noProof="0" dirty="0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60942C5-B0C9-4B82-8864-98AA4A27F206}" type="datetime1">
              <a:rPr lang="hu-HU" noProof="0" smtClean="0"/>
              <a:t>2021. 05. 03.</a:t>
            </a:fld>
            <a:endParaRPr lang="hu-HU" noProof="0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hu-HU" noProof="0" dirty="0"/>
              <a:t>Élőláb beszúrása</a:t>
            </a:r>
          </a:p>
        </p:txBody>
      </p:sp>
    </p:spTree>
    <p:extLst>
      <p:ext uri="{BB962C8B-B14F-4D97-AF65-F5344CB8AC3E}">
        <p14:creationId xmlns:p14="http://schemas.microsoft.com/office/powerpoint/2010/main" val="322633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hu-HU" noProof="0" smtClean="0"/>
              <a:t>‹#›</a:t>
            </a:fld>
            <a:endParaRPr lang="hu-HU" noProof="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BFBC129-3297-490E-85E9-09FFFBB64853}" type="datetime1">
              <a:rPr lang="hu-HU" noProof="0" smtClean="0"/>
              <a:t>2021. 05. 03.</a:t>
            </a:fld>
            <a:endParaRPr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hu-HU" noProof="0" dirty="0"/>
              <a:t>Élőláb beszúrása</a:t>
            </a:r>
          </a:p>
        </p:txBody>
      </p:sp>
    </p:spTree>
    <p:extLst>
      <p:ext uri="{BB962C8B-B14F-4D97-AF65-F5344CB8AC3E}">
        <p14:creationId xmlns:p14="http://schemas.microsoft.com/office/powerpoint/2010/main" val="117621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190500"/>
            <a:ext cx="2057400" cy="5986463"/>
          </a:xfrm>
        </p:spPr>
        <p:txBody>
          <a:bodyPr vert="eaVert" rtlCol="0"/>
          <a:lstStyle/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190500"/>
            <a:ext cx="7734300" cy="5986463"/>
          </a:xfrm>
        </p:spPr>
        <p:txBody>
          <a:bodyPr vert="eaVert" rtlCol="0"/>
          <a:lstStyle/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hu-HU" noProof="0" smtClean="0"/>
              <a:t>‹#›</a:t>
            </a:fld>
            <a:endParaRPr lang="hu-HU" noProof="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14480E3-4A7D-406C-B9B6-265F1EC57032}" type="datetime1">
              <a:rPr lang="hu-HU" noProof="0" smtClean="0"/>
              <a:t>2021. 05. 03.</a:t>
            </a:fld>
            <a:endParaRPr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hu-HU" noProof="0" dirty="0"/>
              <a:t>Élőláb beszúrása</a:t>
            </a:r>
          </a:p>
        </p:txBody>
      </p:sp>
    </p:spTree>
    <p:extLst>
      <p:ext uri="{BB962C8B-B14F-4D97-AF65-F5344CB8AC3E}">
        <p14:creationId xmlns:p14="http://schemas.microsoft.com/office/powerpoint/2010/main" val="17399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C3692-68D8-4252-9702-6CA9BDA5BF84}" type="datetimeFigureOut">
              <a:rPr lang="hu-HU" smtClean="0"/>
              <a:t>2021. 05. 03.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62554-717D-48C0-A351-77E07B4FCFA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30431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C3692-68D8-4252-9702-6CA9BDA5BF84}" type="datetimeFigureOut">
              <a:rPr lang="hu-HU" smtClean="0"/>
              <a:t>2021. 05. 03.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62554-717D-48C0-A351-77E07B4FCFA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94913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C3692-68D8-4252-9702-6CA9BDA5BF84}" type="datetimeFigureOut">
              <a:rPr lang="hu-HU" smtClean="0"/>
              <a:t>2021. 05. 03.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62554-717D-48C0-A351-77E07B4FCFA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71021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C3692-68D8-4252-9702-6CA9BDA5BF84}" type="datetimeFigureOut">
              <a:rPr lang="hu-HU" smtClean="0"/>
              <a:t>2021. 05. 03.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62554-717D-48C0-A351-77E07B4FCFA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71947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C3692-68D8-4252-9702-6CA9BDA5BF84}" type="datetimeFigureOut">
              <a:rPr lang="hu-HU" smtClean="0"/>
              <a:t>2021. 05. 03.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62554-717D-48C0-A351-77E07B4FCFA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67716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C3692-68D8-4252-9702-6CA9BDA5BF84}" type="datetimeFigureOut">
              <a:rPr lang="hu-HU" smtClean="0"/>
              <a:t>2021. 05. 03.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62554-717D-48C0-A351-77E07B4FCFA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83283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C3692-68D8-4252-9702-6CA9BDA5BF84}" type="datetimeFigureOut">
              <a:rPr lang="hu-HU" smtClean="0"/>
              <a:t>2021. 05. 03.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62554-717D-48C0-A351-77E07B4FCFA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29324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500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9C3692-68D8-4252-9702-6CA9BDA5BF84}" type="datetimeFigureOut">
              <a:rPr lang="hu-HU" smtClean="0"/>
              <a:t>2021. 05. 03.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62554-717D-48C0-A351-77E07B4FCFA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27753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9" r:id="rId1"/>
    <p:sldLayoutId id="2147484430" r:id="rId2"/>
    <p:sldLayoutId id="2147484431" r:id="rId3"/>
    <p:sldLayoutId id="2147484432" r:id="rId4"/>
    <p:sldLayoutId id="2147484433" r:id="rId5"/>
    <p:sldLayoutId id="2147484434" r:id="rId6"/>
    <p:sldLayoutId id="2147484435" r:id="rId7"/>
    <p:sldLayoutId id="2147484436" r:id="rId8"/>
    <p:sldLayoutId id="2147484437" r:id="rId9"/>
    <p:sldLayoutId id="2147484438" r:id="rId10"/>
    <p:sldLayoutId id="21474844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églalap 9"/>
          <p:cNvSpPr/>
          <p:nvPr userDrawn="1"/>
        </p:nvSpPr>
        <p:spPr>
          <a:xfrm>
            <a:off x="0" y="6629400"/>
            <a:ext cx="1499616" cy="228600"/>
          </a:xfrm>
          <a:prstGeom prst="rect">
            <a:avLst/>
          </a:prstGeom>
          <a:gradFill>
            <a:gsLst>
              <a:gs pos="0">
                <a:schemeClr val="accent1">
                  <a:lumMod val="15000"/>
                  <a:lumOff val="85000"/>
                </a:schemeClr>
              </a:gs>
              <a:gs pos="100000">
                <a:schemeClr val="accent1">
                  <a:lumMod val="15000"/>
                  <a:lumOff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  <p:sp>
        <p:nvSpPr>
          <p:cNvPr id="11" name="Téglalap 10"/>
          <p:cNvSpPr/>
          <p:nvPr/>
        </p:nvSpPr>
        <p:spPr>
          <a:xfrm>
            <a:off x="1609344" y="6629400"/>
            <a:ext cx="10582656" cy="228600"/>
          </a:xfrm>
          <a:prstGeom prst="rect">
            <a:avLst/>
          </a:prstGeom>
          <a:gradFill>
            <a:gsLst>
              <a:gs pos="0">
                <a:schemeClr val="accent1">
                  <a:lumMod val="35000"/>
                  <a:lumOff val="65000"/>
                </a:schemeClr>
              </a:gs>
              <a:gs pos="100000">
                <a:schemeClr val="accent1">
                  <a:lumMod val="35000"/>
                  <a:lumOff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hu-HU" noProof="0" dirty="0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410027" y="1566001"/>
            <a:ext cx="9371948" cy="4620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hu-HU" noProof="0" dirty="0"/>
              <a:t>Mintaszöveg szerkesztése</a:t>
            </a:r>
          </a:p>
          <a:p>
            <a:pPr lvl="1" rtl="0"/>
            <a:r>
              <a:rPr lang="hu-HU" noProof="0" dirty="0"/>
              <a:t>Második szint</a:t>
            </a:r>
          </a:p>
          <a:p>
            <a:pPr lvl="2" rtl="0"/>
            <a:r>
              <a:rPr lang="hu-HU" noProof="0" dirty="0"/>
              <a:t>Harmadik szint</a:t>
            </a:r>
          </a:p>
          <a:p>
            <a:pPr lvl="3" rtl="0"/>
            <a:r>
              <a:rPr lang="hu-HU" noProof="0" dirty="0"/>
              <a:t>Negyedik szint</a:t>
            </a:r>
          </a:p>
          <a:p>
            <a:pPr lvl="4" rtl="0"/>
            <a:r>
              <a:rPr lang="hu-HU" noProof="0" dirty="0"/>
              <a:t>Ötödik szint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9CD8D479-8942-46E8-A226-A4E01F7A105C}" type="slidenum">
              <a:rPr lang="hu-HU" noProof="0" smtClean="0"/>
              <a:pPr/>
              <a:t>‹#›</a:t>
            </a:fld>
            <a:endParaRPr lang="hu-HU" noProof="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3403" y="6629400"/>
            <a:ext cx="100066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8F8DD3DA-C9AD-49E7-9BF4-2A59343B1F35}" type="datetime1">
              <a:rPr lang="hu-HU" noProof="0" smtClean="0"/>
              <a:t>2021. 05. 03.</a:t>
            </a:fld>
            <a:endParaRPr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hu-HU" noProof="0" dirty="0"/>
              <a:t>Élőláb beszúrása</a:t>
            </a:r>
          </a:p>
        </p:txBody>
      </p:sp>
    </p:spTree>
    <p:extLst>
      <p:ext uri="{BB962C8B-B14F-4D97-AF65-F5344CB8AC3E}">
        <p14:creationId xmlns:p14="http://schemas.microsoft.com/office/powerpoint/2010/main" val="3568402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1" r:id="rId1"/>
    <p:sldLayoutId id="2147484442" r:id="rId2"/>
    <p:sldLayoutId id="2147484443" r:id="rId3"/>
    <p:sldLayoutId id="2147484444" r:id="rId4"/>
    <p:sldLayoutId id="2147484445" r:id="rId5"/>
    <p:sldLayoutId id="2147484446" r:id="rId6"/>
    <p:sldLayoutId id="2147484447" r:id="rId7"/>
    <p:sldLayoutId id="2147484448" r:id="rId8"/>
    <p:sldLayoutId id="2147484449" r:id="rId9"/>
    <p:sldLayoutId id="2147484450" r:id="rId10"/>
    <p:sldLayoutId id="214748445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spcBef>
          <a:spcPct val="0"/>
        </a:spcBef>
        <a:buNone/>
        <a:defRPr sz="34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10312" indent="-210312" algn="l" defTabSz="91440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38912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76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05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338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3624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5910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19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jpeg"/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4.jpeg"/><Relationship Id="rId4" Type="http://schemas.openxmlformats.org/officeDocument/2006/relationships/image" Target="../media/image233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jpeg"/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8.png"/><Relationship Id="rId4" Type="http://schemas.openxmlformats.org/officeDocument/2006/relationships/image" Target="../media/image237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jpeg"/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jpeg"/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3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jpe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7.jpeg"/><Relationship Id="rId4" Type="http://schemas.openxmlformats.org/officeDocument/2006/relationships/image" Target="../media/image246.jpe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2" Type="http://schemas.openxmlformats.org/officeDocument/2006/relationships/image" Target="../media/image248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6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74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jpeg"/><Relationship Id="rId4" Type="http://schemas.openxmlformats.org/officeDocument/2006/relationships/image" Target="../media/image9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6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3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9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3.jpeg"/><Relationship Id="rId4" Type="http://schemas.openxmlformats.org/officeDocument/2006/relationships/image" Target="../media/image162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2.jpeg"/><Relationship Id="rId4" Type="http://schemas.openxmlformats.org/officeDocument/2006/relationships/image" Target="../media/image171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7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2.jpe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6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7" Type="http://schemas.openxmlformats.org/officeDocument/2006/relationships/image" Target="../media/image205.jpeg"/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4.jpeg"/><Relationship Id="rId5" Type="http://schemas.openxmlformats.org/officeDocument/2006/relationships/image" Target="../media/image203.jpeg"/><Relationship Id="rId4" Type="http://schemas.openxmlformats.org/officeDocument/2006/relationships/image" Target="../media/image202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8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3.jpeg"/><Relationship Id="rId5" Type="http://schemas.openxmlformats.org/officeDocument/2006/relationships/image" Target="../media/image212.png"/><Relationship Id="rId4" Type="http://schemas.openxmlformats.org/officeDocument/2006/relationships/image" Target="../media/image211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.png"/><Relationship Id="rId3" Type="http://schemas.openxmlformats.org/officeDocument/2006/relationships/image" Target="../media/image217.jpeg"/><Relationship Id="rId7" Type="http://schemas.openxmlformats.org/officeDocument/2006/relationships/image" Target="../media/image221.png"/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png"/><Relationship Id="rId5" Type="http://schemas.openxmlformats.org/officeDocument/2006/relationships/image" Target="../media/image219.jpeg"/><Relationship Id="rId4" Type="http://schemas.openxmlformats.org/officeDocument/2006/relationships/image" Target="../media/image218.jpe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jpeg"/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8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4000">
              <a:schemeClr val="bg1"/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751777" y="1724892"/>
            <a:ext cx="4846320" cy="945572"/>
          </a:xfrm>
        </p:spPr>
        <p:txBody>
          <a:bodyPr rtlCol="0"/>
          <a:lstStyle/>
          <a:p>
            <a:r>
              <a:rPr lang="hu-HU" dirty="0"/>
              <a:t>ÖKOISKOLA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751777" y="3086101"/>
            <a:ext cx="4846320" cy="2743850"/>
          </a:xfrm>
        </p:spPr>
        <p:txBody>
          <a:bodyPr rtlCol="0">
            <a:normAutofit/>
          </a:bodyPr>
          <a:lstStyle/>
          <a:p>
            <a:r>
              <a:rPr lang="hu-HU" b="1" dirty="0"/>
              <a:t>KISKUNLACHÁZA-ÁPORKA TÁRSULÁS ÁLTALÁNOS ISKOLA MUNKATERVE ALAPJÁN MEGVALÓSULT ÖKOPROGRAMOK</a:t>
            </a:r>
          </a:p>
          <a:p>
            <a:endParaRPr lang="hu-HU" b="1" dirty="0"/>
          </a:p>
          <a:p>
            <a:r>
              <a:rPr lang="hu-HU" b="1"/>
              <a:t> </a:t>
            </a:r>
          </a:p>
          <a:p>
            <a:r>
              <a:rPr lang="hu-HU" b="1">
                <a:latin typeface="Arial" panose="020B0604020202020204" pitchFamily="34" charset="0"/>
                <a:cs typeface="Arial" panose="020B0604020202020204" pitchFamily="34" charset="0"/>
              </a:rPr>
              <a:t>2018/2019</a:t>
            </a:r>
            <a:r>
              <a:rPr lang="hu-HU" b="1"/>
              <a:t>  </a:t>
            </a:r>
            <a:r>
              <a:rPr lang="hu-HU" b="1" dirty="0"/>
              <a:t>TANÉV</a:t>
            </a:r>
          </a:p>
          <a:p>
            <a:pPr algn="ctr"/>
            <a:endParaRPr lang="hu-HU" b="1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6154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12">
            <a:extLst>
              <a:ext uri="{FF2B5EF4-FFF2-40B4-BE49-F238E27FC236}">
                <a16:creationId xmlns:a16="http://schemas.microsoft.com/office/drawing/2014/main" id="{6E13DAD0-A4B0-4817-8995-A0D346584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3C5510F2-63B2-47BD-9710-6B925CB54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 </a:t>
            </a:r>
            <a:r>
              <a:rPr lang="hu-HU" sz="4800" dirty="0">
                <a:solidFill>
                  <a:srgbClr val="FFFFFF"/>
                </a:solidFill>
              </a:rPr>
              <a:t>napsütés és a víz mindenkit jókedvre hangol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…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9F9672C-557D-4871-B58C-7874589D7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Tartalom helye 4" descr="A képen fű, kültéri, személy, kicsi látható&#10;&#10;Automatikusan generált leírás">
            <a:extLst>
              <a:ext uri="{FF2B5EF4-FFF2-40B4-BE49-F238E27FC236}">
                <a16:creationId xmlns:a16="http://schemas.microsoft.com/office/drawing/2014/main" id="{7A38B0DC-0CB1-4E44-8942-E21AB8115C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635" y="321733"/>
            <a:ext cx="4160452" cy="6214534"/>
          </a:xfrm>
          <a:prstGeom prst="rect">
            <a:avLst/>
          </a:prstGeom>
        </p:spPr>
      </p:pic>
      <p:pic>
        <p:nvPicPr>
          <p:cNvPr id="6" name="Kép 5" descr="A képen személy, fű, lány, kültéri látható&#10;&#10;Automatikusan generált leírás">
            <a:extLst>
              <a:ext uri="{FF2B5EF4-FFF2-40B4-BE49-F238E27FC236}">
                <a16:creationId xmlns:a16="http://schemas.microsoft.com/office/drawing/2014/main" id="{2ED40770-8473-4BCA-9A2E-B641115872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8955" y="321733"/>
            <a:ext cx="3539976" cy="2985818"/>
          </a:xfrm>
          <a:prstGeom prst="rect">
            <a:avLst/>
          </a:prstGeom>
        </p:spPr>
      </p:pic>
      <p:pic>
        <p:nvPicPr>
          <p:cNvPr id="8" name="Kép 7" descr="A képen fű, személy, kültéri, gyermek látható&#10;&#10;Automatikusan generált leírás">
            <a:extLst>
              <a:ext uri="{FF2B5EF4-FFF2-40B4-BE49-F238E27FC236}">
                <a16:creationId xmlns:a16="http://schemas.microsoft.com/office/drawing/2014/main" id="{B4F6D707-1CA7-4FB3-9C63-D4D9BCB22F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8348570" y="321734"/>
            <a:ext cx="3535590" cy="298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32115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Rectangle 116">
            <a:extLst>
              <a:ext uri="{FF2B5EF4-FFF2-40B4-BE49-F238E27FC236}">
                <a16:creationId xmlns:a16="http://schemas.microsoft.com/office/drawing/2014/main" id="{65AA28DD-CE07-4AFE-B12D-EAB595E12F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Az iskolagyümölcs program továbbra is népszerű: „Minden nap egy alma, az orvost távol tartja…”</a:t>
            </a:r>
            <a:endParaRPr lang="en-US" sz="3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46B881DF-10D5-4895-86E1-D04C3FA1F8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317635" y="299363"/>
            <a:ext cx="4160452" cy="3831167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DF653FA2-A9CF-4B9A-970D-23AB6D1808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8789" y="299363"/>
            <a:ext cx="4308687" cy="3008188"/>
          </a:xfrm>
          <a:prstGeom prst="rect">
            <a:avLst/>
          </a:prstGeom>
        </p:spPr>
      </p:pic>
      <p:pic>
        <p:nvPicPr>
          <p:cNvPr id="3" name="Kép 2" descr="A képen személy, beltéri látható&#10;&#10;Automatikusan generált leírás">
            <a:extLst>
              <a:ext uri="{FF2B5EF4-FFF2-40B4-BE49-F238E27FC236}">
                <a16:creationId xmlns:a16="http://schemas.microsoft.com/office/drawing/2014/main" id="{8824D2C2-A2B2-4585-B2A7-E85C570459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08179" y="299364"/>
            <a:ext cx="2775313" cy="3008188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C9F3A2B6-854C-4408-9BF5-92E4F7194A9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317635" y="4295494"/>
            <a:ext cx="4160452" cy="2222497"/>
          </a:xfrm>
          <a:prstGeom prst="rect">
            <a:avLst/>
          </a:prstGeom>
        </p:spPr>
      </p:pic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3FAEE00F-6FD3-4C83-A73A-5645A0ED13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AutoShape 6" descr="Képtalálat a következ&amp;odblac;re: „frosch tisztítószer”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AutoShape 10" descr="Képtalálat a következ&amp;odblac;re: „frosch tisztítószer”"/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utoShape 12" descr="Képtalálat a következ&amp;odblac;re: „gyümölcsök és zöldségek”"/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1053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27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60C05FFF-7759-4325-BB77-A691662DD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 </a:t>
            </a:r>
            <a:r>
              <a:rPr lang="en-US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takarításhoz</a:t>
            </a: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öko</a:t>
            </a: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tisztítószereket</a:t>
            </a: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használunk</a:t>
            </a:r>
            <a:endParaRPr lang="en-US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Kép 6" descr="A képen szöveg, palack, beltéri, több látható&#10;&#10;Automatikusan generált leírás">
            <a:extLst>
              <a:ext uri="{FF2B5EF4-FFF2-40B4-BE49-F238E27FC236}">
                <a16:creationId xmlns:a16="http://schemas.microsoft.com/office/drawing/2014/main" id="{0CB86C89-861F-4867-A996-92DA4F8C54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635" y="321733"/>
            <a:ext cx="4151681" cy="3026834"/>
          </a:xfrm>
          <a:prstGeom prst="rect">
            <a:avLst/>
          </a:prstGeom>
        </p:spPr>
      </p:pic>
      <p:pic>
        <p:nvPicPr>
          <p:cNvPr id="23" name="Kép 22">
            <a:extLst>
              <a:ext uri="{FF2B5EF4-FFF2-40B4-BE49-F238E27FC236}">
                <a16:creationId xmlns:a16="http://schemas.microsoft.com/office/drawing/2014/main" id="{BEE7B17D-585F-4D4F-87E3-F14D63C655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8955" y="321733"/>
            <a:ext cx="3539976" cy="2985818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5C1A3533-B513-41F5-B83A-6AFFF0DD03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8348570" y="321734"/>
            <a:ext cx="3535590" cy="2985818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Kép 4" descr="A képen szöveg látható&#10;&#10;Automatikusan generált leírás">
            <a:extLst>
              <a:ext uri="{FF2B5EF4-FFF2-40B4-BE49-F238E27FC236}">
                <a16:creationId xmlns:a16="http://schemas.microsoft.com/office/drawing/2014/main" id="{38DF2852-44FA-489F-9C92-7D693A1E65F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904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65F4110-C0FC-4D61-ACD2-A7C950EAE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4297502A-C1A2-464A-83C1-34140C8CE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Nyomon</a:t>
            </a:r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követjük</a:t>
            </a:r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és </a:t>
            </a:r>
            <a:r>
              <a:rPr lang="en-US" sz="3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megünnepeljünk</a:t>
            </a:r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ha a </a:t>
            </a:r>
            <a:r>
              <a:rPr lang="en-US" sz="3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fácskáink</a:t>
            </a:r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növekednek</a:t>
            </a:r>
            <a:endParaRPr lang="en-US" sz="3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C94CBDB-A76C-499E-95AB-C0A049E31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https://scontent.fbud1-1.fna.fbcdn.net/v/t1.15752-9/s2048x2048/32883734_601297640234218_5278516687979675648_n.jpg?_nc_cat=0&amp;oh=913da7cb6a41308307da46198d01893a&amp;oe=5B89D25A">
            <a:extLst>
              <a:ext uri="{FF2B5EF4-FFF2-40B4-BE49-F238E27FC236}">
                <a16:creationId xmlns:a16="http://schemas.microsoft.com/office/drawing/2014/main" id="{ABACCADC-90D3-48AA-95D6-C00BFEBA64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 bwMode="auto">
          <a:xfrm>
            <a:off x="317635" y="321733"/>
            <a:ext cx="4160452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scontent.fbud1-1.fna.fbcdn.net/v/t1.15752-9/s2048x2048/32392189_275295503074926_5480553349742854144_n.jpg?_nc_cat=0&amp;oh=5770881b37ef81ad77b174d602b9ea4e&amp;oe=5B87AD70">
            <a:extLst>
              <a:ext uri="{FF2B5EF4-FFF2-40B4-BE49-F238E27FC236}">
                <a16:creationId xmlns:a16="http://schemas.microsoft.com/office/drawing/2014/main" id="{207D751E-0E3B-44DA-B794-A45ECE58D5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54296" y="299363"/>
            <a:ext cx="7217085" cy="300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9023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571E46A-C10D-4A43-B4DB-912DD2D7C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96" y="4571216"/>
            <a:ext cx="10906008" cy="1115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3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 madárbarát kertben ehetnek és ihatnak is kis barátaink</a:t>
            </a:r>
            <a:endParaRPr lang="en-US" sz="33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0C122FF5-5FE5-4661-9417-9D73A0E9B8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628" y="320511"/>
            <a:ext cx="3794760" cy="3930978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21C4F619-B186-40FA-AC65-D5B11C1614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8385" y="320511"/>
            <a:ext cx="3794760" cy="3930978"/>
          </a:xfrm>
          <a:prstGeom prst="rect">
            <a:avLst/>
          </a:prstGeom>
        </p:spPr>
      </p:pic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03CB5FE3-7543-44B2-8438-F02598F8A5B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2"/>
          <a:stretch/>
        </p:blipFill>
        <p:spPr>
          <a:xfrm>
            <a:off x="8075142" y="320511"/>
            <a:ext cx="3794760" cy="3930978"/>
          </a:xfrm>
          <a:prstGeom prst="rect">
            <a:avLst/>
          </a:prstGeom>
        </p:spPr>
      </p:pic>
      <p:cxnSp>
        <p:nvCxnSpPr>
          <p:cNvPr id="19" name="Straight Connector 14">
            <a:extLst>
              <a:ext uri="{FF2B5EF4-FFF2-40B4-BE49-F238E27FC236}">
                <a16:creationId xmlns:a16="http://schemas.microsoft.com/office/drawing/2014/main" id="{60188E89-AF78-40F6-B787-E9BD9C625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5778706"/>
            <a:ext cx="9144000" cy="0"/>
          </a:xfrm>
          <a:prstGeom prst="line">
            <a:avLst/>
          </a:prstGeom>
          <a:ln w="19050">
            <a:solidFill>
              <a:srgbClr val="AF35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1164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16">
            <a:extLst>
              <a:ext uri="{FF2B5EF4-FFF2-40B4-BE49-F238E27FC236}">
                <a16:creationId xmlns:a16="http://schemas.microsoft.com/office/drawing/2014/main" id="{7F277EAE-FC73-4AE5-9BDB-0BE814F954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30" name="Oval 17">
              <a:extLst>
                <a:ext uri="{FF2B5EF4-FFF2-40B4-BE49-F238E27FC236}">
                  <a16:creationId xmlns:a16="http://schemas.microsoft.com/office/drawing/2014/main" id="{66CC8DCE-8D82-400F-A315-4CD008FDA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18">
              <a:extLst>
                <a:ext uri="{FF2B5EF4-FFF2-40B4-BE49-F238E27FC236}">
                  <a16:creationId xmlns:a16="http://schemas.microsoft.com/office/drawing/2014/main" id="{339B13E9-2F1D-489D-842D-20AC7313D1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19">
              <a:extLst>
                <a:ext uri="{FF2B5EF4-FFF2-40B4-BE49-F238E27FC236}">
                  <a16:creationId xmlns:a16="http://schemas.microsoft.com/office/drawing/2014/main" id="{1E7447BD-F39C-4290-8A87-E61FD98A28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20">
              <a:extLst>
                <a:ext uri="{FF2B5EF4-FFF2-40B4-BE49-F238E27FC236}">
                  <a16:creationId xmlns:a16="http://schemas.microsoft.com/office/drawing/2014/main" id="{AEB36854-40EE-40C4-A488-60EAA83B27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7165098-3853-4969-9EAF-796B9751F2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A7EF9153-D515-4DA2-A63C-58C0298309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Kép 2">
            <a:extLst>
              <a:ext uri="{FF2B5EF4-FFF2-40B4-BE49-F238E27FC236}">
                <a16:creationId xmlns:a16="http://schemas.microsoft.com/office/drawing/2014/main" id="{1D30DC2B-A01B-4975-861C-730AEF336AD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456" y="412377"/>
            <a:ext cx="2647399" cy="3162778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0585" y="561296"/>
            <a:ext cx="304800" cy="429768"/>
            <a:chOff x="215328" y="-46937"/>
            <a:chExt cx="304800" cy="2773841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imObjectImage_5" descr="http://www.aporkaiskola.hu/images/p3.jpg">
            <a:extLst>
              <a:ext uri="{FF2B5EF4-FFF2-40B4-BE49-F238E27FC236}">
                <a16:creationId xmlns:a16="http://schemas.microsoft.com/office/drawing/2014/main" id="{F58ADD6D-E29E-448B-8637-886A95ADBE4F}"/>
              </a:ext>
            </a:extLst>
          </p:cNvPr>
          <p:cNvPicPr>
            <a:picLocks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 bwMode="auto">
          <a:xfrm>
            <a:off x="3343738" y="412377"/>
            <a:ext cx="2647399" cy="3162778"/>
          </a:xfrm>
          <a:prstGeom prst="rect">
            <a:avLst/>
          </a:prstGeom>
          <a:noFill/>
        </p:spPr>
      </p:pic>
      <p:pic>
        <p:nvPicPr>
          <p:cNvPr id="5" name="imObjectImage_2" descr="http://www.aporkaiskola.hu/images/p0.jpg">
            <a:extLst>
              <a:ext uri="{FF2B5EF4-FFF2-40B4-BE49-F238E27FC236}">
                <a16:creationId xmlns:a16="http://schemas.microsoft.com/office/drawing/2014/main" id="{51E028B3-1975-4217-8A1F-5501D64B019E}"/>
              </a:ext>
            </a:extLst>
          </p:cNvPr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 bwMode="auto">
          <a:xfrm>
            <a:off x="6087020" y="412377"/>
            <a:ext cx="2647399" cy="3162778"/>
          </a:xfrm>
          <a:prstGeom prst="rect">
            <a:avLst/>
          </a:prstGeom>
          <a:noFill/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imObjectImage_18" descr="http://www.aporkaiskola.hu/images/v_01.jpg">
            <a:extLst>
              <a:ext uri="{FF2B5EF4-FFF2-40B4-BE49-F238E27FC236}">
                <a16:creationId xmlns:a16="http://schemas.microsoft.com/office/drawing/2014/main" id="{F6200B4E-BB82-459E-A9E4-D5662EB7A362}"/>
              </a:ext>
            </a:extLst>
          </p:cNvPr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 bwMode="auto">
          <a:xfrm>
            <a:off x="8830303" y="412377"/>
            <a:ext cx="2647399" cy="3162778"/>
          </a:xfrm>
          <a:prstGeom prst="rect">
            <a:avLst/>
          </a:prstGeom>
          <a:noFill/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Cím 1">
            <a:extLst>
              <a:ext uri="{FF2B5EF4-FFF2-40B4-BE49-F238E27FC236}">
                <a16:creationId xmlns:a16="http://schemas.microsoft.com/office/drawing/2014/main" id="{ECDAA3DF-DE80-409E-960C-8A39D620A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402971"/>
            <a:ext cx="10846766" cy="1744752"/>
          </a:xfrm>
          <a:noFill/>
        </p:spPr>
        <p:txBody>
          <a:bodyPr anchor="t">
            <a:normAutofit/>
          </a:bodyPr>
          <a:lstStyle/>
          <a:p>
            <a:r>
              <a:rPr lang="hu-HU" sz="3000" dirty="0">
                <a:solidFill>
                  <a:schemeClr val="bg1"/>
                </a:solidFill>
              </a:rPr>
              <a:t>Településünk kincse az </a:t>
            </a:r>
            <a:r>
              <a:rPr lang="hu-HU" sz="3000" dirty="0" err="1">
                <a:solidFill>
                  <a:schemeClr val="bg1"/>
                </a:solidFill>
              </a:rPr>
              <a:t>áporkai</a:t>
            </a:r>
            <a:r>
              <a:rPr lang="hu-HU" sz="3000" dirty="0">
                <a:solidFill>
                  <a:schemeClr val="bg1"/>
                </a:solidFill>
              </a:rPr>
              <a:t> Cseke sziget, amelyet az évek során számos iskolai kirándulás, közösségi program alkalmával meglátogattunk. Jókat ettünk és gyönyörködtünk a naplementében.</a:t>
            </a:r>
          </a:p>
        </p:txBody>
      </p:sp>
    </p:spTree>
    <p:extLst>
      <p:ext uri="{BB962C8B-B14F-4D97-AF65-F5344CB8AC3E}">
        <p14:creationId xmlns:p14="http://schemas.microsoft.com/office/powerpoint/2010/main" val="256060035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dirty="0" err="1"/>
              <a:t>Ökoiskola</a:t>
            </a:r>
            <a:r>
              <a:rPr lang="hu-HU" dirty="0"/>
              <a:t> 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hu-HU" dirty="0"/>
              <a:t>Speciális fenntarthatóságra nevelés modulok</a:t>
            </a:r>
          </a:p>
        </p:txBody>
      </p:sp>
    </p:spTree>
    <p:extLst>
      <p:ext uri="{BB962C8B-B14F-4D97-AF65-F5344CB8AC3E}">
        <p14:creationId xmlns:p14="http://schemas.microsoft.com/office/powerpoint/2010/main" val="426362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17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3061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19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4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5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6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7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8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2" name="Cím 1">
            <a:extLst>
              <a:ext uri="{FF2B5EF4-FFF2-40B4-BE49-F238E27FC236}">
                <a16:creationId xmlns:a16="http://schemas.microsoft.com/office/drawing/2014/main" id="{24CF7F80-403C-4640-B39B-8E43F799A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0" y="4563895"/>
            <a:ext cx="11052019" cy="1777829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4000" kern="1200" dirty="0" err="1">
                <a:latin typeface="+mj-lt"/>
                <a:ea typeface="+mj-ea"/>
                <a:cs typeface="+mj-cs"/>
              </a:rPr>
              <a:t>Speciális</a:t>
            </a:r>
            <a:r>
              <a:rPr lang="en-US" sz="40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latin typeface="+mj-lt"/>
                <a:ea typeface="+mj-ea"/>
                <a:cs typeface="+mj-cs"/>
              </a:rPr>
              <a:t>fenntarthatóságra</a:t>
            </a:r>
            <a:r>
              <a:rPr lang="en-US" sz="40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latin typeface="+mj-lt"/>
                <a:ea typeface="+mj-ea"/>
                <a:cs typeface="+mj-cs"/>
              </a:rPr>
              <a:t>nevelés</a:t>
            </a:r>
            <a:r>
              <a:rPr lang="en-US" sz="40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latin typeface="+mj-lt"/>
                <a:ea typeface="+mj-ea"/>
                <a:cs typeface="+mj-cs"/>
              </a:rPr>
              <a:t>moduljaink</a:t>
            </a:r>
            <a:endParaRPr lang="en-US" sz="4000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9" name="Kép 8" descr="A képen kültéri, virág, sárga, fiatal látható&#10;&#10;Automatikusan generált leírás">
            <a:extLst>
              <a:ext uri="{FF2B5EF4-FFF2-40B4-BE49-F238E27FC236}">
                <a16:creationId xmlns:a16="http://schemas.microsoft.com/office/drawing/2014/main" id="{A1469A6D-DD54-451F-9054-094FC827AB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5997616" cy="4306823"/>
          </a:xfrm>
          <a:custGeom>
            <a:avLst/>
            <a:gdLst/>
            <a:ahLst/>
            <a:cxnLst/>
            <a:rect l="l" t="t" r="r" b="b"/>
            <a:pathLst>
              <a:path w="5997636" h="4306833">
                <a:moveTo>
                  <a:pt x="0" y="0"/>
                </a:moveTo>
                <a:lnTo>
                  <a:pt x="5997636" y="0"/>
                </a:lnTo>
                <a:lnTo>
                  <a:pt x="5997636" y="4302053"/>
                </a:lnTo>
                <a:lnTo>
                  <a:pt x="5313331" y="4306748"/>
                </a:lnTo>
                <a:cubicBezTo>
                  <a:pt x="3800480" y="4309129"/>
                  <a:pt x="2093145" y="4262282"/>
                  <a:pt x="400746" y="4118385"/>
                </a:cubicBezTo>
                <a:lnTo>
                  <a:pt x="0" y="4081409"/>
                </a:lnTo>
                <a:lnTo>
                  <a:pt x="0" y="2982070"/>
                </a:lnTo>
                <a:lnTo>
                  <a:pt x="0" y="2789945"/>
                </a:lnTo>
                <a:close/>
              </a:path>
            </a:pathLst>
          </a:custGeom>
        </p:spPr>
      </p:pic>
      <p:pic>
        <p:nvPicPr>
          <p:cNvPr id="6" name="Kép 5" descr="A képen szöveg látható&#10;&#10;Automatikusan generált leírás">
            <a:extLst>
              <a:ext uri="{FF2B5EF4-FFF2-40B4-BE49-F238E27FC236}">
                <a16:creationId xmlns:a16="http://schemas.microsoft.com/office/drawing/2014/main" id="{BD56F996-F352-4B41-B9BA-A13CA1937D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45" r="8081" b="-4"/>
          <a:stretch/>
        </p:blipFill>
        <p:spPr>
          <a:xfrm>
            <a:off x="6176435" y="10"/>
            <a:ext cx="6015565" cy="4299555"/>
          </a:xfrm>
          <a:custGeom>
            <a:avLst/>
            <a:gdLst/>
            <a:ahLst/>
            <a:cxnLst/>
            <a:rect l="l" t="t" r="r" b="b"/>
            <a:pathLst>
              <a:path w="6015565" h="4299565">
                <a:moveTo>
                  <a:pt x="0" y="0"/>
                </a:moveTo>
                <a:lnTo>
                  <a:pt x="6015565" y="0"/>
                </a:lnTo>
                <a:lnTo>
                  <a:pt x="6015565" y="2789945"/>
                </a:lnTo>
                <a:lnTo>
                  <a:pt x="6015565" y="2982070"/>
                </a:lnTo>
                <a:lnTo>
                  <a:pt x="6015565" y="3957888"/>
                </a:lnTo>
                <a:lnTo>
                  <a:pt x="5937368" y="3966171"/>
                </a:lnTo>
                <a:cubicBezTo>
                  <a:pt x="3963073" y="4164120"/>
                  <a:pt x="2060717" y="4257123"/>
                  <a:pt x="577162" y="4289728"/>
                </a:cubicBezTo>
                <a:lnTo>
                  <a:pt x="0" y="429956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239320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3">
            <a:extLst>
              <a:ext uri="{FF2B5EF4-FFF2-40B4-BE49-F238E27FC236}">
                <a16:creationId xmlns:a16="http://schemas.microsoft.com/office/drawing/2014/main" id="{8F90786E-B72D-4C32-BDCE-A170B0078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5">
            <a:extLst>
              <a:ext uri="{FF2B5EF4-FFF2-40B4-BE49-F238E27FC236}">
                <a16:creationId xmlns:a16="http://schemas.microsoft.com/office/drawing/2014/main" id="{5E46F2E7-848F-4A6C-A098-4764FDEA7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78E6EE30-21DC-499D-B268-9352815CD1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22F89733-5C35-4C1F-BE11-77F1084FC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671570"/>
            <a:ext cx="5155261" cy="4072044"/>
          </a:xfrm>
        </p:spPr>
        <p:txBody>
          <a:bodyPr anchor="t">
            <a:normAutofit/>
          </a:bodyPr>
          <a:lstStyle/>
          <a:p>
            <a:r>
              <a:rPr lang="hu-HU">
                <a:solidFill>
                  <a:srgbClr val="FFFFFF"/>
                </a:solidFill>
              </a:rPr>
              <a:t>Speciális fenntarthatóságra nevelés moduljaink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839EDC6-2D66-4F20-8DB7-58CF380F5F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5986" y="1671566"/>
            <a:ext cx="5170861" cy="40720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000" b="1">
                <a:solidFill>
                  <a:srgbClr val="FFFFFF"/>
                </a:solidFill>
              </a:rPr>
              <a:t>Hulladék-kommandó </a:t>
            </a:r>
            <a:endParaRPr lang="hu-HU" sz="2000">
              <a:solidFill>
                <a:srgbClr val="FFFFFF"/>
              </a:solidFill>
            </a:endParaRPr>
          </a:p>
          <a:p>
            <a:r>
              <a:rPr lang="hu-HU" sz="2000">
                <a:solidFill>
                  <a:srgbClr val="FFFFFF"/>
                </a:solidFill>
              </a:rPr>
              <a:t>A szelektív hulladékgyűjtés és a megelőzés fontossága. A szelektív hulladékgyűjtés módszerei otthonunkban. Hulladékgyűjtés (falutakarítás), a falu „hulladékhelyzetének” feltérképezése, hulladéktérkép készítése. </a:t>
            </a:r>
          </a:p>
          <a:p>
            <a:r>
              <a:rPr lang="hu-HU" sz="2000">
                <a:solidFill>
                  <a:srgbClr val="FFFFFF"/>
                </a:solidFill>
              </a:rPr>
              <a:t>Célja: A diákok környezettudatos magatartásának fejlesztése. </a:t>
            </a:r>
          </a:p>
          <a:p>
            <a:r>
              <a:rPr lang="hu-HU" sz="2000">
                <a:solidFill>
                  <a:srgbClr val="FFFFFF"/>
                </a:solidFill>
              </a:rPr>
              <a:t>A tanulók ismerjék meg a hulladékok kezelésének újszerű eljárásait. </a:t>
            </a:r>
          </a:p>
        </p:txBody>
      </p:sp>
    </p:spTree>
    <p:extLst>
      <p:ext uri="{BB962C8B-B14F-4D97-AF65-F5344CB8AC3E}">
        <p14:creationId xmlns:p14="http://schemas.microsoft.com/office/powerpoint/2010/main" val="131099596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944E337-3E5D-4A1F-A5A1-2057F25B8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DA50D69-7CF7-4844-B844-A2B821C77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7854"/>
            <a:ext cx="12192000" cy="6865854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22F89733-5C35-4C1F-BE11-77F1084FC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1" y="601744"/>
            <a:ext cx="6781800" cy="1338696"/>
          </a:xfrm>
        </p:spPr>
        <p:txBody>
          <a:bodyPr>
            <a:normAutofit/>
          </a:bodyPr>
          <a:lstStyle/>
          <a:p>
            <a:r>
              <a:rPr lang="hu-HU">
                <a:latin typeface="+mn-lt"/>
              </a:rPr>
              <a:t>Speciális fenntarthatóságra nevelés moduljaink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EE7BBEC1-CC2E-4567-BA20-0901EAB5CB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3754739" cy="6857990"/>
          </a:xfrm>
          <a:custGeom>
            <a:avLst/>
            <a:gdLst/>
            <a:ahLst/>
            <a:cxnLst/>
            <a:rect l="l" t="t" r="r" b="b"/>
            <a:pathLst>
              <a:path w="3754759" h="6858000">
                <a:moveTo>
                  <a:pt x="0" y="0"/>
                </a:moveTo>
                <a:lnTo>
                  <a:pt x="3405358" y="0"/>
                </a:lnTo>
                <a:lnTo>
                  <a:pt x="3406298" y="5103"/>
                </a:lnTo>
                <a:cubicBezTo>
                  <a:pt x="3408705" y="9272"/>
                  <a:pt x="3410993" y="13534"/>
                  <a:pt x="3408744" y="22806"/>
                </a:cubicBezTo>
                <a:cubicBezTo>
                  <a:pt x="3398212" y="18869"/>
                  <a:pt x="3412504" y="58782"/>
                  <a:pt x="3403554" y="60481"/>
                </a:cubicBezTo>
                <a:cubicBezTo>
                  <a:pt x="3417198" y="75379"/>
                  <a:pt x="3401704" y="83956"/>
                  <a:pt x="3406685" y="104437"/>
                </a:cubicBezTo>
                <a:cubicBezTo>
                  <a:pt x="3412035" y="113935"/>
                  <a:pt x="3413215" y="120918"/>
                  <a:pt x="3408439" y="130745"/>
                </a:cubicBezTo>
                <a:cubicBezTo>
                  <a:pt x="3434362" y="174436"/>
                  <a:pt x="3410826" y="157826"/>
                  <a:pt x="3422002" y="199353"/>
                </a:cubicBezTo>
                <a:cubicBezTo>
                  <a:pt x="3433366" y="235046"/>
                  <a:pt x="3441595" y="275734"/>
                  <a:pt x="3466217" y="309590"/>
                </a:cubicBezTo>
                <a:cubicBezTo>
                  <a:pt x="3473022" y="315692"/>
                  <a:pt x="3476249" y="331335"/>
                  <a:pt x="3473425" y="344525"/>
                </a:cubicBezTo>
                <a:cubicBezTo>
                  <a:pt x="3472938" y="346792"/>
                  <a:pt x="3472286" y="348904"/>
                  <a:pt x="3471491" y="350788"/>
                </a:cubicBezTo>
                <a:cubicBezTo>
                  <a:pt x="3476473" y="380853"/>
                  <a:pt x="3497528" y="490678"/>
                  <a:pt x="3503314" y="524915"/>
                </a:cubicBezTo>
                <a:cubicBezTo>
                  <a:pt x="3495110" y="528110"/>
                  <a:pt x="3511009" y="544789"/>
                  <a:pt x="3506208" y="556205"/>
                </a:cubicBezTo>
                <a:cubicBezTo>
                  <a:pt x="3501906" y="564424"/>
                  <a:pt x="3505727" y="571402"/>
                  <a:pt x="3506503" y="579730"/>
                </a:cubicBezTo>
                <a:cubicBezTo>
                  <a:pt x="3503352" y="590904"/>
                  <a:pt x="3511763" y="626437"/>
                  <a:pt x="3516997" y="635552"/>
                </a:cubicBezTo>
                <a:cubicBezTo>
                  <a:pt x="3534688" y="657082"/>
                  <a:pt x="3524838" y="708447"/>
                  <a:pt x="3538464" y="726388"/>
                </a:cubicBezTo>
                <a:cubicBezTo>
                  <a:pt x="3540659" y="733032"/>
                  <a:pt x="3541735" y="739585"/>
                  <a:pt x="3542115" y="746049"/>
                </a:cubicBezTo>
                <a:lnTo>
                  <a:pt x="3541598" y="764218"/>
                </a:lnTo>
                <a:lnTo>
                  <a:pt x="3538294" y="769538"/>
                </a:lnTo>
                <a:lnTo>
                  <a:pt x="3539714" y="780556"/>
                </a:lnTo>
                <a:lnTo>
                  <a:pt x="3539328" y="783752"/>
                </a:lnTo>
                <a:cubicBezTo>
                  <a:pt x="3538575" y="789859"/>
                  <a:pt x="3537953" y="795880"/>
                  <a:pt x="3537882" y="801812"/>
                </a:cubicBezTo>
                <a:cubicBezTo>
                  <a:pt x="3555332" y="793164"/>
                  <a:pt x="3540143" y="850853"/>
                  <a:pt x="3553763" y="833773"/>
                </a:cubicBezTo>
                <a:cubicBezTo>
                  <a:pt x="3556400" y="864868"/>
                  <a:pt x="3568671" y="840452"/>
                  <a:pt x="3557696" y="878520"/>
                </a:cubicBezTo>
                <a:cubicBezTo>
                  <a:pt x="3574636" y="926170"/>
                  <a:pt x="3572932" y="1002669"/>
                  <a:pt x="3596902" y="1039468"/>
                </a:cubicBezTo>
                <a:cubicBezTo>
                  <a:pt x="3588227" y="1035176"/>
                  <a:pt x="3582669" y="1055878"/>
                  <a:pt x="3587550" y="1069793"/>
                </a:cubicBezTo>
                <a:cubicBezTo>
                  <a:pt x="3553603" y="1054905"/>
                  <a:pt x="3620138" y="1124159"/>
                  <a:pt x="3598129" y="1137690"/>
                </a:cubicBezTo>
                <a:cubicBezTo>
                  <a:pt x="3619154" y="1137277"/>
                  <a:pt x="3657845" y="1198819"/>
                  <a:pt x="3642072" y="1229443"/>
                </a:cubicBezTo>
                <a:cubicBezTo>
                  <a:pt x="3648492" y="1274612"/>
                  <a:pt x="3667414" y="1305895"/>
                  <a:pt x="3662799" y="1353804"/>
                </a:cubicBezTo>
                <a:cubicBezTo>
                  <a:pt x="3665680" y="1355144"/>
                  <a:pt x="3668149" y="1357448"/>
                  <a:pt x="3670319" y="1360420"/>
                </a:cubicBezTo>
                <a:lnTo>
                  <a:pt x="3675717" y="1370453"/>
                </a:lnTo>
                <a:lnTo>
                  <a:pt x="3675458" y="1372456"/>
                </a:lnTo>
                <a:cubicBezTo>
                  <a:pt x="3675775" y="1380261"/>
                  <a:pt x="3677154" y="1384198"/>
                  <a:pt x="3678998" y="1386422"/>
                </a:cubicBezTo>
                <a:lnTo>
                  <a:pt x="3681613" y="1387932"/>
                </a:lnTo>
                <a:lnTo>
                  <a:pt x="3684619" y="1397028"/>
                </a:lnTo>
                <a:lnTo>
                  <a:pt x="3692094" y="1413643"/>
                </a:lnTo>
                <a:lnTo>
                  <a:pt x="3692036" y="1417975"/>
                </a:lnTo>
                <a:lnTo>
                  <a:pt x="3701043" y="1444940"/>
                </a:lnTo>
                <a:lnTo>
                  <a:pt x="3700474" y="1445893"/>
                </a:lnTo>
                <a:cubicBezTo>
                  <a:pt x="3699407" y="1448641"/>
                  <a:pt x="3699006" y="1451835"/>
                  <a:pt x="3699990" y="1456030"/>
                </a:cubicBezTo>
                <a:cubicBezTo>
                  <a:pt x="3688343" y="1458099"/>
                  <a:pt x="3696713" y="1461887"/>
                  <a:pt x="3700642" y="1474079"/>
                </a:cubicBezTo>
                <a:cubicBezTo>
                  <a:pt x="3683431" y="1480016"/>
                  <a:pt x="3700716" y="1509516"/>
                  <a:pt x="3693587" y="1522890"/>
                </a:cubicBezTo>
                <a:cubicBezTo>
                  <a:pt x="3696861" y="1531716"/>
                  <a:pt x="3700010" y="1541157"/>
                  <a:pt x="3702900" y="1551068"/>
                </a:cubicBezTo>
                <a:lnTo>
                  <a:pt x="3708038" y="1631578"/>
                </a:lnTo>
                <a:lnTo>
                  <a:pt x="3698097" y="1716642"/>
                </a:lnTo>
                <a:cubicBezTo>
                  <a:pt x="3699314" y="1747867"/>
                  <a:pt x="3695412" y="1775147"/>
                  <a:pt x="3700384" y="1801382"/>
                </a:cubicBezTo>
                <a:cubicBezTo>
                  <a:pt x="3696845" y="1812311"/>
                  <a:pt x="3695699" y="1822504"/>
                  <a:pt x="3702257" y="1832013"/>
                </a:cubicBezTo>
                <a:cubicBezTo>
                  <a:pt x="3701651" y="1861238"/>
                  <a:pt x="3693313" y="1868713"/>
                  <a:pt x="3700986" y="1886838"/>
                </a:cubicBezTo>
                <a:cubicBezTo>
                  <a:pt x="3687741" y="1903887"/>
                  <a:pt x="3693148" y="1904594"/>
                  <a:pt x="3697545" y="1912087"/>
                </a:cubicBezTo>
                <a:lnTo>
                  <a:pt x="3697885" y="1913171"/>
                </a:lnTo>
                <a:lnTo>
                  <a:pt x="3695987" y="1915505"/>
                </a:lnTo>
                <a:lnTo>
                  <a:pt x="3695284" y="1920179"/>
                </a:lnTo>
                <a:lnTo>
                  <a:pt x="3696499" y="1932787"/>
                </a:lnTo>
                <a:lnTo>
                  <a:pt x="3697473" y="1937503"/>
                </a:lnTo>
                <a:cubicBezTo>
                  <a:pt x="3697953" y="1940760"/>
                  <a:pt x="3698023" y="1942937"/>
                  <a:pt x="3697799" y="1944457"/>
                </a:cubicBezTo>
                <a:lnTo>
                  <a:pt x="3697642" y="1944638"/>
                </a:lnTo>
                <a:lnTo>
                  <a:pt x="3698268" y="1951136"/>
                </a:lnTo>
                <a:cubicBezTo>
                  <a:pt x="3699704" y="1962083"/>
                  <a:pt x="3701457" y="1972719"/>
                  <a:pt x="3703418" y="1982828"/>
                </a:cubicBezTo>
                <a:cubicBezTo>
                  <a:pt x="3694620" y="1991887"/>
                  <a:pt x="3707345" y="2028973"/>
                  <a:pt x="3689767" y="2025705"/>
                </a:cubicBezTo>
                <a:cubicBezTo>
                  <a:pt x="3691896" y="2039367"/>
                  <a:pt x="3699517" y="2047321"/>
                  <a:pt x="3687894" y="2043252"/>
                </a:cubicBezTo>
                <a:cubicBezTo>
                  <a:pt x="3688268" y="2047766"/>
                  <a:pt x="3687435" y="2050599"/>
                  <a:pt x="3686015" y="2052668"/>
                </a:cubicBezTo>
                <a:lnTo>
                  <a:pt x="3685329" y="2053280"/>
                </a:lnTo>
                <a:lnTo>
                  <a:pt x="3690348" y="2083660"/>
                </a:lnTo>
                <a:lnTo>
                  <a:pt x="3689688" y="2087758"/>
                </a:lnTo>
                <a:lnTo>
                  <a:pt x="3694656" y="2107476"/>
                </a:lnTo>
                <a:lnTo>
                  <a:pt x="3696317" y="2117709"/>
                </a:lnTo>
                <a:lnTo>
                  <a:pt x="3698652" y="2120508"/>
                </a:lnTo>
                <a:cubicBezTo>
                  <a:pt x="3700138" y="2123582"/>
                  <a:pt x="3700933" y="2128051"/>
                  <a:pt x="3700157" y="2135655"/>
                </a:cubicBezTo>
                <a:lnTo>
                  <a:pt x="3699626" y="2137431"/>
                </a:lnTo>
                <a:lnTo>
                  <a:pt x="3703486" y="2149795"/>
                </a:lnTo>
                <a:cubicBezTo>
                  <a:pt x="3705184" y="2153754"/>
                  <a:pt x="3707268" y="2157232"/>
                  <a:pt x="3709885" y="2160002"/>
                </a:cubicBezTo>
                <a:cubicBezTo>
                  <a:pt x="3698737" y="2203287"/>
                  <a:pt x="3712805" y="2242927"/>
                  <a:pt x="3712777" y="2289319"/>
                </a:cubicBezTo>
                <a:cubicBezTo>
                  <a:pt x="3693169" y="2310331"/>
                  <a:pt x="3722276" y="2389074"/>
                  <a:pt x="3742794" y="2399589"/>
                </a:cubicBezTo>
                <a:cubicBezTo>
                  <a:pt x="3725319" y="2400703"/>
                  <a:pt x="3751962" y="2457534"/>
                  <a:pt x="3753311" y="2472464"/>
                </a:cubicBezTo>
                <a:cubicBezTo>
                  <a:pt x="3753760" y="2477441"/>
                  <a:pt x="3751399" y="2477762"/>
                  <a:pt x="3743656" y="2469811"/>
                </a:cubicBezTo>
                <a:cubicBezTo>
                  <a:pt x="3746474" y="2485608"/>
                  <a:pt x="3738186" y="2502460"/>
                  <a:pt x="3730339" y="2493869"/>
                </a:cubicBezTo>
                <a:cubicBezTo>
                  <a:pt x="3748556" y="2541387"/>
                  <a:pt x="3736267" y="2613433"/>
                  <a:pt x="3746134" y="2667651"/>
                </a:cubicBezTo>
                <a:cubicBezTo>
                  <a:pt x="3730160" y="2698252"/>
                  <a:pt x="3745496" y="2681337"/>
                  <a:pt x="3743743" y="2712354"/>
                </a:cubicBezTo>
                <a:cubicBezTo>
                  <a:pt x="3759373" y="2703131"/>
                  <a:pt x="3736572" y="2750256"/>
                  <a:pt x="3754759" y="2751060"/>
                </a:cubicBezTo>
                <a:cubicBezTo>
                  <a:pt x="3753864" y="2756679"/>
                  <a:pt x="3752424" y="2762098"/>
                  <a:pt x="3750841" y="2767527"/>
                </a:cubicBezTo>
                <a:lnTo>
                  <a:pt x="3750021" y="2770377"/>
                </a:lnTo>
                <a:lnTo>
                  <a:pt x="3749874" y="2781617"/>
                </a:lnTo>
                <a:lnTo>
                  <a:pt x="3745916" y="2784975"/>
                </a:lnTo>
                <a:lnTo>
                  <a:pt x="3742888" y="2802030"/>
                </a:lnTo>
                <a:cubicBezTo>
                  <a:pt x="3742360" y="2808388"/>
                  <a:pt x="3742498" y="2815196"/>
                  <a:pt x="3743710" y="2822667"/>
                </a:cubicBezTo>
                <a:cubicBezTo>
                  <a:pt x="3751787" y="2840797"/>
                  <a:pt x="3744398" y="2870002"/>
                  <a:pt x="3746201" y="2896003"/>
                </a:cubicBezTo>
                <a:lnTo>
                  <a:pt x="3749006" y="2907846"/>
                </a:lnTo>
                <a:lnTo>
                  <a:pt x="3747206" y="2947037"/>
                </a:lnTo>
                <a:cubicBezTo>
                  <a:pt x="3747030" y="2958176"/>
                  <a:pt x="3747214" y="2969719"/>
                  <a:pt x="3748070" y="2981841"/>
                </a:cubicBezTo>
                <a:lnTo>
                  <a:pt x="3750937" y="3004278"/>
                </a:lnTo>
                <a:lnTo>
                  <a:pt x="3749761" y="3010254"/>
                </a:lnTo>
                <a:cubicBezTo>
                  <a:pt x="3750425" y="3020530"/>
                  <a:pt x="3756245" y="3033889"/>
                  <a:pt x="3749923" y="3032983"/>
                </a:cubicBezTo>
                <a:lnTo>
                  <a:pt x="3752658" y="3044429"/>
                </a:lnTo>
                <a:lnTo>
                  <a:pt x="3748217" y="3056076"/>
                </a:lnTo>
                <a:cubicBezTo>
                  <a:pt x="3747117" y="3057381"/>
                  <a:pt x="3745928" y="3058381"/>
                  <a:pt x="3744691" y="3059042"/>
                </a:cubicBezTo>
                <a:lnTo>
                  <a:pt x="3747123" y="3075102"/>
                </a:lnTo>
                <a:lnTo>
                  <a:pt x="3744190" y="3088509"/>
                </a:lnTo>
                <a:lnTo>
                  <a:pt x="3747093" y="3099930"/>
                </a:lnTo>
                <a:lnTo>
                  <a:pt x="3746799" y="3104743"/>
                </a:lnTo>
                <a:lnTo>
                  <a:pt x="3745610" y="3116729"/>
                </a:lnTo>
                <a:cubicBezTo>
                  <a:pt x="3744666" y="3122891"/>
                  <a:pt x="3743503" y="3129792"/>
                  <a:pt x="3742676" y="3137453"/>
                </a:cubicBezTo>
                <a:lnTo>
                  <a:pt x="3742441" y="3143884"/>
                </a:lnTo>
                <a:lnTo>
                  <a:pt x="3737104" y="3158122"/>
                </a:lnTo>
                <a:cubicBezTo>
                  <a:pt x="3733050" y="3168490"/>
                  <a:pt x="3730374" y="3176626"/>
                  <a:pt x="3733275" y="3185367"/>
                </a:cubicBezTo>
                <a:cubicBezTo>
                  <a:pt x="3728135" y="3200760"/>
                  <a:pt x="3712176" y="3212117"/>
                  <a:pt x="3717639" y="3233769"/>
                </a:cubicBezTo>
                <a:cubicBezTo>
                  <a:pt x="3709851" y="3227497"/>
                  <a:pt x="3717920" y="3258095"/>
                  <a:pt x="3710433" y="3262123"/>
                </a:cubicBezTo>
                <a:cubicBezTo>
                  <a:pt x="3704342" y="3264110"/>
                  <a:pt x="3705370" y="3273856"/>
                  <a:pt x="3703458" y="3281408"/>
                </a:cubicBezTo>
                <a:cubicBezTo>
                  <a:pt x="3697412" y="3287020"/>
                  <a:pt x="3693483" y="3324746"/>
                  <a:pt x="3695027" y="3337739"/>
                </a:cubicBezTo>
                <a:cubicBezTo>
                  <a:pt x="3703095" y="3374177"/>
                  <a:pt x="3679154" y="3404974"/>
                  <a:pt x="3684951" y="3434139"/>
                </a:cubicBezTo>
                <a:cubicBezTo>
                  <a:pt x="3684732" y="3441861"/>
                  <a:pt x="3683615" y="3448308"/>
                  <a:pt x="3681946" y="3453928"/>
                </a:cubicBezTo>
                <a:lnTo>
                  <a:pt x="3675939" y="3468021"/>
                </a:lnTo>
                <a:cubicBezTo>
                  <a:pt x="3674480" y="3468264"/>
                  <a:pt x="3673022" y="3468506"/>
                  <a:pt x="3671563" y="3468748"/>
                </a:cubicBezTo>
                <a:lnTo>
                  <a:pt x="3669360" y="3479164"/>
                </a:lnTo>
                <a:lnTo>
                  <a:pt x="3668060" y="3481325"/>
                </a:lnTo>
                <a:cubicBezTo>
                  <a:pt x="3665560" y="3485437"/>
                  <a:pt x="3663197" y="3489622"/>
                  <a:pt x="3661315" y="3494328"/>
                </a:cubicBezTo>
                <a:cubicBezTo>
                  <a:pt x="3678446" y="3506175"/>
                  <a:pt x="3648136" y="3536311"/>
                  <a:pt x="3664679" y="3537226"/>
                </a:cubicBezTo>
                <a:cubicBezTo>
                  <a:pt x="3657322" y="3565147"/>
                  <a:pt x="3674997" y="3558694"/>
                  <a:pt x="3654205" y="3577551"/>
                </a:cubicBezTo>
                <a:cubicBezTo>
                  <a:pt x="3653633" y="3634248"/>
                  <a:pt x="3628736" y="3694092"/>
                  <a:pt x="3637325" y="3749618"/>
                </a:cubicBezTo>
                <a:cubicBezTo>
                  <a:pt x="3631446" y="3736800"/>
                  <a:pt x="3620480" y="3747498"/>
                  <a:pt x="3620258" y="3763981"/>
                </a:cubicBezTo>
                <a:cubicBezTo>
                  <a:pt x="3596667" y="3715365"/>
                  <a:pt x="3630603" y="3842969"/>
                  <a:pt x="3608193" y="3830141"/>
                </a:cubicBezTo>
                <a:cubicBezTo>
                  <a:pt x="3625759" y="3852486"/>
                  <a:pt x="3638965" y="3943841"/>
                  <a:pt x="3616479" y="3951521"/>
                </a:cubicBezTo>
                <a:cubicBezTo>
                  <a:pt x="3607940" y="3994867"/>
                  <a:pt x="3614033" y="4040502"/>
                  <a:pt x="3595498" y="4074157"/>
                </a:cubicBezTo>
                <a:cubicBezTo>
                  <a:pt x="3597477" y="4078342"/>
                  <a:pt x="3598819" y="4082864"/>
                  <a:pt x="3599706" y="4087599"/>
                </a:cubicBezTo>
                <a:lnTo>
                  <a:pt x="3601103" y="4101515"/>
                </a:lnTo>
                <a:lnTo>
                  <a:pt x="3600274" y="4102849"/>
                </a:lnTo>
                <a:cubicBezTo>
                  <a:pt x="3598143" y="4109482"/>
                  <a:pt x="3598077" y="4114144"/>
                  <a:pt x="3598925" y="4117926"/>
                </a:cubicBezTo>
                <a:lnTo>
                  <a:pt x="3600630" y="4121966"/>
                </a:lnTo>
                <a:lnTo>
                  <a:pt x="3600331" y="4132543"/>
                </a:lnTo>
                <a:lnTo>
                  <a:pt x="3601432" y="4154003"/>
                </a:lnTo>
                <a:lnTo>
                  <a:pt x="3600054" y="4157433"/>
                </a:lnTo>
                <a:lnTo>
                  <a:pt x="3599248" y="4188888"/>
                </a:lnTo>
                <a:cubicBezTo>
                  <a:pt x="3598993" y="4188940"/>
                  <a:pt x="3598738" y="4188992"/>
                  <a:pt x="3598484" y="4189044"/>
                </a:cubicBezTo>
                <a:cubicBezTo>
                  <a:pt x="3596754" y="4190111"/>
                  <a:pt x="3595443" y="4192250"/>
                  <a:pt x="3594971" y="4196698"/>
                </a:cubicBezTo>
                <a:cubicBezTo>
                  <a:pt x="3584674" y="4185805"/>
                  <a:pt x="3590455" y="4197885"/>
                  <a:pt x="3589971" y="4211958"/>
                </a:cubicBezTo>
                <a:cubicBezTo>
                  <a:pt x="3573870" y="4198179"/>
                  <a:pt x="3579156" y="4240607"/>
                  <a:pt x="3569135" y="4243705"/>
                </a:cubicBezTo>
                <a:cubicBezTo>
                  <a:pt x="3569142" y="4254351"/>
                  <a:pt x="3568856" y="4265362"/>
                  <a:pt x="3568210" y="4276468"/>
                </a:cubicBezTo>
                <a:lnTo>
                  <a:pt x="3567613" y="4282925"/>
                </a:lnTo>
                <a:cubicBezTo>
                  <a:pt x="3567553" y="4282949"/>
                  <a:pt x="3567492" y="4282974"/>
                  <a:pt x="3567432" y="4282999"/>
                </a:cubicBezTo>
                <a:cubicBezTo>
                  <a:pt x="3566940" y="4284280"/>
                  <a:pt x="3566607" y="4286359"/>
                  <a:pt x="3566464" y="4289697"/>
                </a:cubicBezTo>
                <a:lnTo>
                  <a:pt x="3566526" y="4294698"/>
                </a:lnTo>
                <a:lnTo>
                  <a:pt x="3565367" y="4307225"/>
                </a:lnTo>
                <a:lnTo>
                  <a:pt x="3563841" y="4311164"/>
                </a:lnTo>
                <a:lnTo>
                  <a:pt x="3561610" y="4312189"/>
                </a:lnTo>
                <a:lnTo>
                  <a:pt x="3561734" y="4313408"/>
                </a:lnTo>
                <a:cubicBezTo>
                  <a:pt x="3564537" y="4323096"/>
                  <a:pt x="3569544" y="4327053"/>
                  <a:pt x="3553832" y="4334910"/>
                </a:cubicBezTo>
                <a:cubicBezTo>
                  <a:pt x="3557797" y="4356533"/>
                  <a:pt x="3548502" y="4358433"/>
                  <a:pt x="3542564" y="4385380"/>
                </a:cubicBezTo>
                <a:cubicBezTo>
                  <a:pt x="3547050" y="4398267"/>
                  <a:pt x="3544091" y="4407098"/>
                  <a:pt x="3538724" y="4415150"/>
                </a:cubicBezTo>
                <a:cubicBezTo>
                  <a:pt x="3538633" y="4442707"/>
                  <a:pt x="3529920" y="4465824"/>
                  <a:pt x="3525348" y="4495753"/>
                </a:cubicBezTo>
                <a:cubicBezTo>
                  <a:pt x="3529387" y="4530212"/>
                  <a:pt x="3514579" y="4543935"/>
                  <a:pt x="3509749" y="4575934"/>
                </a:cubicBezTo>
                <a:cubicBezTo>
                  <a:pt x="3519579" y="4606914"/>
                  <a:pt x="3496418" y="4596497"/>
                  <a:pt x="3489779" y="4611927"/>
                </a:cubicBezTo>
                <a:lnTo>
                  <a:pt x="3488856" y="4616508"/>
                </a:lnTo>
                <a:lnTo>
                  <a:pt x="3489486" y="4629163"/>
                </a:lnTo>
                <a:lnTo>
                  <a:pt x="3490242" y="4633947"/>
                </a:lnTo>
                <a:cubicBezTo>
                  <a:pt x="3490570" y="4637233"/>
                  <a:pt x="3490539" y="4639406"/>
                  <a:pt x="3490244" y="4640894"/>
                </a:cubicBezTo>
                <a:lnTo>
                  <a:pt x="3490078" y="4641059"/>
                </a:lnTo>
                <a:lnTo>
                  <a:pt x="3490403" y="4647582"/>
                </a:lnTo>
                <a:cubicBezTo>
                  <a:pt x="3491330" y="4658608"/>
                  <a:pt x="3492590" y="4669354"/>
                  <a:pt x="3494082" y="4679601"/>
                </a:cubicBezTo>
                <a:cubicBezTo>
                  <a:pt x="3484854" y="4687754"/>
                  <a:pt x="3495864" y="4725869"/>
                  <a:pt x="3478421" y="4720918"/>
                </a:cubicBezTo>
                <a:cubicBezTo>
                  <a:pt x="3479918" y="4734712"/>
                  <a:pt x="3487176" y="4743359"/>
                  <a:pt x="3475730" y="4738188"/>
                </a:cubicBezTo>
                <a:cubicBezTo>
                  <a:pt x="3475894" y="4742712"/>
                  <a:pt x="3474928" y="4745450"/>
                  <a:pt x="3473409" y="4747368"/>
                </a:cubicBezTo>
                <a:lnTo>
                  <a:pt x="3472696" y="4747913"/>
                </a:lnTo>
                <a:lnTo>
                  <a:pt x="3476304" y="4778609"/>
                </a:lnTo>
                <a:lnTo>
                  <a:pt x="3475454" y="4782623"/>
                </a:lnTo>
                <a:lnTo>
                  <a:pt x="3479507" y="4802712"/>
                </a:lnTo>
                <a:lnTo>
                  <a:pt x="3480695" y="4813049"/>
                </a:lnTo>
                <a:lnTo>
                  <a:pt x="3482902" y="4816057"/>
                </a:lnTo>
                <a:cubicBezTo>
                  <a:pt x="3484247" y="4819259"/>
                  <a:pt x="3484834" y="4823783"/>
                  <a:pt x="3483703" y="4831270"/>
                </a:cubicBezTo>
                <a:lnTo>
                  <a:pt x="3483090" y="4832984"/>
                </a:lnTo>
                <a:lnTo>
                  <a:pt x="3486378" y="4845654"/>
                </a:lnTo>
                <a:cubicBezTo>
                  <a:pt x="3487893" y="4849755"/>
                  <a:pt x="3489817" y="4853416"/>
                  <a:pt x="3492309" y="4856425"/>
                </a:cubicBezTo>
                <a:cubicBezTo>
                  <a:pt x="3479133" y="4898390"/>
                  <a:pt x="3491371" y="4939174"/>
                  <a:pt x="3489182" y="4985308"/>
                </a:cubicBezTo>
                <a:cubicBezTo>
                  <a:pt x="3492413" y="5037202"/>
                  <a:pt x="3496839" y="5073159"/>
                  <a:pt x="3498182" y="5107346"/>
                </a:cubicBezTo>
                <a:cubicBezTo>
                  <a:pt x="3500266" y="5123329"/>
                  <a:pt x="3506680" y="5240376"/>
                  <a:pt x="3499225" y="5231073"/>
                </a:cubicBezTo>
                <a:cubicBezTo>
                  <a:pt x="3515247" y="5280090"/>
                  <a:pt x="3497607" y="5309911"/>
                  <a:pt x="3504960" y="5364785"/>
                </a:cubicBezTo>
                <a:cubicBezTo>
                  <a:pt x="3487546" y="5393671"/>
                  <a:pt x="3503686" y="5378336"/>
                  <a:pt x="3500486" y="5409009"/>
                </a:cubicBezTo>
                <a:cubicBezTo>
                  <a:pt x="3516561" y="5401350"/>
                  <a:pt x="3491544" y="5446009"/>
                  <a:pt x="3509710" y="5448570"/>
                </a:cubicBezTo>
                <a:cubicBezTo>
                  <a:pt x="3508555" y="5454072"/>
                  <a:pt x="3506859" y="5459319"/>
                  <a:pt x="3505022" y="5464568"/>
                </a:cubicBezTo>
                <a:lnTo>
                  <a:pt x="3504070" y="5467320"/>
                </a:lnTo>
                <a:lnTo>
                  <a:pt x="3503399" y="5478483"/>
                </a:lnTo>
                <a:lnTo>
                  <a:pt x="3499281" y="5481443"/>
                </a:lnTo>
                <a:lnTo>
                  <a:pt x="3499047" y="5616712"/>
                </a:lnTo>
                <a:cubicBezTo>
                  <a:pt x="3502347" y="5628424"/>
                  <a:pt x="3503819" y="5666768"/>
                  <a:pt x="3498775" y="5675291"/>
                </a:cubicBezTo>
                <a:cubicBezTo>
                  <a:pt x="3497984" y="5683547"/>
                  <a:pt x="3500335" y="5692400"/>
                  <a:pt x="3494739" y="5697458"/>
                </a:cubicBezTo>
                <a:cubicBezTo>
                  <a:pt x="3492180" y="5715432"/>
                  <a:pt x="3486290" y="5756597"/>
                  <a:pt x="3483423" y="5783137"/>
                </a:cubicBezTo>
                <a:cubicBezTo>
                  <a:pt x="3491452" y="5796973"/>
                  <a:pt x="3477643" y="5819988"/>
                  <a:pt x="3477532" y="5856699"/>
                </a:cubicBezTo>
                <a:cubicBezTo>
                  <a:pt x="3486776" y="5871818"/>
                  <a:pt x="3477340" y="5881447"/>
                  <a:pt x="3490032" y="5910638"/>
                </a:cubicBezTo>
                <a:cubicBezTo>
                  <a:pt x="3488930" y="5911913"/>
                  <a:pt x="3487924" y="5913488"/>
                  <a:pt x="3487046" y="5915313"/>
                </a:cubicBezTo>
                <a:cubicBezTo>
                  <a:pt x="3481941" y="5925917"/>
                  <a:pt x="3482137" y="5942505"/>
                  <a:pt x="3487484" y="5952365"/>
                </a:cubicBezTo>
                <a:cubicBezTo>
                  <a:pt x="3504666" y="5999029"/>
                  <a:pt x="3505019" y="6042078"/>
                  <a:pt x="3509266" y="6082373"/>
                </a:cubicBezTo>
                <a:cubicBezTo>
                  <a:pt x="3512265" y="6128005"/>
                  <a:pt x="3492950" y="6098121"/>
                  <a:pt x="3509564" y="6154771"/>
                </a:cubicBezTo>
                <a:cubicBezTo>
                  <a:pt x="3503223" y="6161045"/>
                  <a:pt x="3503062" y="6168289"/>
                  <a:pt x="3506404" y="6180433"/>
                </a:cubicBezTo>
                <a:cubicBezTo>
                  <a:pt x="3507378" y="6202614"/>
                  <a:pt x="3491084" y="6201180"/>
                  <a:pt x="3501312" y="6223427"/>
                </a:cubicBezTo>
                <a:cubicBezTo>
                  <a:pt x="3492497" y="6219559"/>
                  <a:pt x="3498753" y="6265580"/>
                  <a:pt x="3489469" y="6255476"/>
                </a:cubicBezTo>
                <a:cubicBezTo>
                  <a:pt x="3481791" y="6270065"/>
                  <a:pt x="3495037" y="6276996"/>
                  <a:pt x="3488398" y="6291462"/>
                </a:cubicBezTo>
                <a:cubicBezTo>
                  <a:pt x="3487099" y="6307679"/>
                  <a:pt x="3497555" y="6282019"/>
                  <a:pt x="3498547" y="6299935"/>
                </a:cubicBezTo>
                <a:cubicBezTo>
                  <a:pt x="3498173" y="6321676"/>
                  <a:pt x="3514193" y="6321381"/>
                  <a:pt x="3494028" y="6338390"/>
                </a:cubicBezTo>
                <a:lnTo>
                  <a:pt x="3486030" y="6396716"/>
                </a:lnTo>
                <a:cubicBezTo>
                  <a:pt x="3491309" y="6409668"/>
                  <a:pt x="3488928" y="6420134"/>
                  <a:pt x="3484103" y="6430386"/>
                </a:cubicBezTo>
                <a:cubicBezTo>
                  <a:pt x="3485763" y="6460632"/>
                  <a:pt x="3478568" y="6488285"/>
                  <a:pt x="3475922" y="6522318"/>
                </a:cubicBezTo>
                <a:cubicBezTo>
                  <a:pt x="3482128" y="6559051"/>
                  <a:pt x="3468277" y="6578006"/>
                  <a:pt x="3465506" y="6614374"/>
                </a:cubicBezTo>
                <a:cubicBezTo>
                  <a:pt x="3478925" y="6650248"/>
                  <a:pt x="3446064" y="6638174"/>
                  <a:pt x="3446789" y="6668768"/>
                </a:cubicBezTo>
                <a:cubicBezTo>
                  <a:pt x="3458869" y="6718505"/>
                  <a:pt x="3435878" y="6667592"/>
                  <a:pt x="3439582" y="6744454"/>
                </a:cubicBezTo>
                <a:cubicBezTo>
                  <a:pt x="3441631" y="6748797"/>
                  <a:pt x="3439393" y="6758101"/>
                  <a:pt x="3436538" y="6757102"/>
                </a:cubicBezTo>
                <a:cubicBezTo>
                  <a:pt x="3437461" y="6773941"/>
                  <a:pt x="3420846" y="6822488"/>
                  <a:pt x="3424061" y="6846522"/>
                </a:cubicBezTo>
                <a:lnTo>
                  <a:pt x="34230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9839EDC6-2D66-4F20-8DB7-58CF380F5F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1" y="2201958"/>
            <a:ext cx="6781800" cy="390073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hu-HU" sz="2000" b="1"/>
              <a:t>Boszorkánykonyha:</a:t>
            </a:r>
            <a:endParaRPr lang="hu-HU" sz="2000"/>
          </a:p>
          <a:p>
            <a:r>
              <a:rPr lang="hu-HU" sz="2000"/>
              <a:t>A gyógy- és fűszernövények megismerését követően, ebben a modulban lehetőséget kapnak receptek megtanulására, kipróbálására, versenyek , bemutatók, kóstolók szervezésével. </a:t>
            </a:r>
          </a:p>
          <a:p>
            <a:r>
              <a:rPr lang="hu-HU" sz="2000"/>
              <a:t>Célja: Játékos feladatok, versenyek során sajátítsanak el ismereteket a gyógynövényekről. Egymástól tanulhatnak recepteket. Megkedvelhetik és mindennapi életük részévé tehetik az egészséges ételek elkészítését, ami a hagyományos falusi étrendnek nem mindig része.</a:t>
            </a:r>
          </a:p>
        </p:txBody>
      </p:sp>
    </p:spTree>
    <p:extLst>
      <p:ext uri="{BB962C8B-B14F-4D97-AF65-F5344CB8AC3E}">
        <p14:creationId xmlns:p14="http://schemas.microsoft.com/office/powerpoint/2010/main" val="188253768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2F89733-5C35-4C1F-BE11-77F1084FC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hu-HU" sz="3400">
                <a:latin typeface="+mn-lt"/>
              </a:rPr>
              <a:t>Speciális fenntarthatóságra nevelés moduljaink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839EDC6-2D66-4F20-8DB7-58CF380F5F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314543" cy="337592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pt-BR" sz="1800" b="1"/>
              <a:t>Száll a madár ágról ágra </a:t>
            </a:r>
            <a:endParaRPr lang="pt-BR" sz="1800"/>
          </a:p>
          <a:p>
            <a:pPr marL="0" indent="0">
              <a:buNone/>
            </a:pPr>
            <a:r>
              <a:rPr lang="hu-HU" sz="1800"/>
              <a:t>Közvetlen környezetünk: a fák és madarak megismerése játékos vetélkedő és kirándulás formájában. </a:t>
            </a:r>
          </a:p>
          <a:p>
            <a:pPr marL="0" indent="0">
              <a:buNone/>
            </a:pPr>
            <a:r>
              <a:rPr lang="hu-HU" sz="1800"/>
              <a:t>Célja: felhívni a diákok figyelmét a természet szépségére és a természeti kincseink megőrzésének fontosságára. </a:t>
            </a:r>
          </a:p>
          <a:p>
            <a:pPr marL="0" indent="0">
              <a:buNone/>
            </a:pPr>
            <a:endParaRPr lang="hu-HU" sz="180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 descr="C:\Users\Gabi\Desktop\DSC_0653.JPG">
            <a:extLst>
              <a:ext uri="{FF2B5EF4-FFF2-40B4-BE49-F238E27FC236}">
                <a16:creationId xmlns:a16="http://schemas.microsoft.com/office/drawing/2014/main" id="{5912DA2C-8756-4E9A-A7DC-0C6A062E30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9965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61DAE8B5-D740-40BA-968A-8F8C8D328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 err="1">
                <a:solidFill>
                  <a:srgbClr val="FFFFFF"/>
                </a:solidFill>
              </a:rPr>
              <a:t>Többen</a:t>
            </a:r>
            <a:r>
              <a:rPr lang="en-US" sz="5400" dirty="0">
                <a:solidFill>
                  <a:srgbClr val="FFFFFF"/>
                </a:solidFill>
              </a:rPr>
              <a:t> a </a:t>
            </a:r>
            <a:r>
              <a:rPr lang="en-US" sz="5400" dirty="0" err="1">
                <a:solidFill>
                  <a:srgbClr val="FFFFFF"/>
                </a:solidFill>
              </a:rPr>
              <a:t>vízbe</a:t>
            </a:r>
            <a:r>
              <a:rPr lang="en-US" sz="5400" dirty="0">
                <a:solidFill>
                  <a:srgbClr val="FFFFFF"/>
                </a:solidFill>
              </a:rPr>
              <a:t> is </a:t>
            </a:r>
            <a:r>
              <a:rPr lang="en-US" sz="5400" dirty="0" err="1">
                <a:solidFill>
                  <a:srgbClr val="FFFFFF"/>
                </a:solidFill>
              </a:rPr>
              <a:t>bemerészkedtek</a:t>
            </a:r>
            <a:endParaRPr lang="en-US" sz="5400" dirty="0">
              <a:solidFill>
                <a:srgbClr val="FFFFFF"/>
              </a:solidFill>
            </a:endParaRPr>
          </a:p>
        </p:txBody>
      </p:sp>
      <p:pic>
        <p:nvPicPr>
          <p:cNvPr id="7" name="Kép 6" descr="A képen kültéri, fű, fa, égbolt látható&#10;&#10;Automatikusan generált leírás">
            <a:extLst>
              <a:ext uri="{FF2B5EF4-FFF2-40B4-BE49-F238E27FC236}">
                <a16:creationId xmlns:a16="http://schemas.microsoft.com/office/drawing/2014/main" id="{88FA1E8D-4ACE-45E1-85E5-1A2AB230021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878" y="307731"/>
            <a:ext cx="5158241" cy="3997637"/>
          </a:xfrm>
          <a:prstGeom prst="rect">
            <a:avLst/>
          </a:prstGeom>
        </p:spPr>
      </p:pic>
      <p:pic>
        <p:nvPicPr>
          <p:cNvPr id="5" name="Tartalom helye 4" descr="A képen víz, kültéri látható&#10;&#10;Automatikusan generált leírás">
            <a:extLst>
              <a:ext uri="{FF2B5EF4-FFF2-40B4-BE49-F238E27FC236}">
                <a16:creationId xmlns:a16="http://schemas.microsoft.com/office/drawing/2014/main" id="{99043B9C-E596-4DDE-ACC7-906080DEA6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6043" y="553836"/>
            <a:ext cx="5455917" cy="350542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623796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2F89733-5C35-4C1F-BE11-77F1084FC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4134" y="1396289"/>
            <a:ext cx="5006336" cy="1325563"/>
          </a:xfrm>
        </p:spPr>
        <p:txBody>
          <a:bodyPr>
            <a:normAutofit/>
          </a:bodyPr>
          <a:lstStyle/>
          <a:p>
            <a:r>
              <a:rPr lang="hu-HU" sz="3400"/>
              <a:t>Speciális fenntarthatóságra nevelés moduljaink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3DE1AAE3-B6DE-47CD-BB86-0DA02DB46A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9839EDC6-2D66-4F20-8DB7-58CF380F5F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8578" y="2871982"/>
            <a:ext cx="5004073" cy="318168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hu-HU" sz="1800" b="1"/>
              <a:t>Megújuló energia források</a:t>
            </a:r>
          </a:p>
          <a:p>
            <a:r>
              <a:rPr lang="hu-HU" sz="1800"/>
              <a:t>A megújuló energiák (szél-, víz-, nap-, geotermikus energia) alkalmazásának és környezetvédelmi szerepének megismerése. Közvetlen tapasztalatszerzés üzemek megtekintésével. Korax gyárlátogatás.</a:t>
            </a:r>
          </a:p>
          <a:p>
            <a:r>
              <a:rPr lang="hu-HU" sz="1800"/>
              <a:t>Cél: A tanulók környezettudatos magatartásának fejlesztése, saját tapasztalatok szerzése. </a:t>
            </a:r>
          </a:p>
          <a:p>
            <a:endParaRPr lang="hu-HU" sz="1800"/>
          </a:p>
        </p:txBody>
      </p:sp>
    </p:spTree>
    <p:extLst>
      <p:ext uri="{BB962C8B-B14F-4D97-AF65-F5344CB8AC3E}">
        <p14:creationId xmlns:p14="http://schemas.microsoft.com/office/powerpoint/2010/main" val="22586327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2F89733-5C35-4C1F-BE11-77F1084FC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9158" y="803325"/>
            <a:ext cx="5259707" cy="1325563"/>
          </a:xfrm>
        </p:spPr>
        <p:txBody>
          <a:bodyPr>
            <a:normAutofit/>
          </a:bodyPr>
          <a:lstStyle/>
          <a:p>
            <a:r>
              <a:rPr lang="hu-HU" sz="3400"/>
              <a:t>Speciális fenntarthatóságra nevelés moduljaink</a:t>
            </a:r>
          </a:p>
        </p:txBody>
      </p:sp>
      <p:sp>
        <p:nvSpPr>
          <p:cNvPr id="42" name="Freeform: Shape 16">
            <a:extLst>
              <a:ext uri="{FF2B5EF4-FFF2-40B4-BE49-F238E27FC236}">
                <a16:creationId xmlns:a16="http://schemas.microsoft.com/office/drawing/2014/main" id="{357DD0D3-F869-46D0-944C-6EC60E19E3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36816" cy="5254922"/>
          </a:xfrm>
          <a:custGeom>
            <a:avLst/>
            <a:gdLst>
              <a:gd name="connsiteX0" fmla="*/ 0 w 6136816"/>
              <a:gd name="connsiteY0" fmla="*/ 0 h 5254922"/>
              <a:gd name="connsiteX1" fmla="*/ 6136816 w 6136816"/>
              <a:gd name="connsiteY1" fmla="*/ 0 h 5254922"/>
              <a:gd name="connsiteX2" fmla="*/ 6134892 w 6136816"/>
              <a:gd name="connsiteY2" fmla="*/ 111520 h 5254922"/>
              <a:gd name="connsiteX3" fmla="*/ 6066513 w 6136816"/>
              <a:gd name="connsiteY3" fmla="*/ 752995 h 5254922"/>
              <a:gd name="connsiteX4" fmla="*/ 140712 w 6136816"/>
              <a:gd name="connsiteY4" fmla="*/ 5219363 h 5254922"/>
              <a:gd name="connsiteX5" fmla="*/ 0 w 6136816"/>
              <a:gd name="connsiteY5" fmla="*/ 5199534 h 525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6816" h="5254922">
                <a:moveTo>
                  <a:pt x="0" y="0"/>
                </a:moveTo>
                <a:lnTo>
                  <a:pt x="6136816" y="0"/>
                </a:lnTo>
                <a:lnTo>
                  <a:pt x="6134892" y="111520"/>
                </a:lnTo>
                <a:cubicBezTo>
                  <a:pt x="6124961" y="323936"/>
                  <a:pt x="6102367" y="538040"/>
                  <a:pt x="6066513" y="752995"/>
                </a:cubicBezTo>
                <a:cubicBezTo>
                  <a:pt x="5592281" y="3596146"/>
                  <a:pt x="2972232" y="5545369"/>
                  <a:pt x="140712" y="5219363"/>
                </a:cubicBezTo>
                <a:lnTo>
                  <a:pt x="0" y="5199534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C8600740-4AD0-4624-8846-3F230F54F9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1" y="2"/>
            <a:ext cx="5863721" cy="4984915"/>
          </a:xfrm>
          <a:custGeom>
            <a:avLst/>
            <a:gdLst/>
            <a:ahLst/>
            <a:cxnLst/>
            <a:rect l="l" t="t" r="r" b="b"/>
            <a:pathLst>
              <a:path w="5863721" h="4984915">
                <a:moveTo>
                  <a:pt x="0" y="0"/>
                </a:moveTo>
                <a:lnTo>
                  <a:pt x="5863721" y="0"/>
                </a:lnTo>
                <a:lnTo>
                  <a:pt x="5844576" y="326138"/>
                </a:lnTo>
                <a:cubicBezTo>
                  <a:pt x="5833049" y="448313"/>
                  <a:pt x="5817094" y="570952"/>
                  <a:pt x="5796589" y="693884"/>
                </a:cubicBezTo>
                <a:cubicBezTo>
                  <a:pt x="5344573" y="3403845"/>
                  <a:pt x="2847261" y="5261756"/>
                  <a:pt x="148386" y="4951022"/>
                </a:cubicBezTo>
                <a:lnTo>
                  <a:pt x="0" y="4930112"/>
                </a:lnTo>
                <a:close/>
              </a:path>
            </a:pathLst>
          </a:custGeom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9839EDC6-2D66-4F20-8DB7-58CF380F5F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9158" y="2279018"/>
            <a:ext cx="5259714" cy="337592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hu-HU" sz="1800" b="1"/>
              <a:t>Mohától a GPS-ig</a:t>
            </a:r>
            <a:endParaRPr lang="hu-HU" sz="1800"/>
          </a:p>
          <a:p>
            <a:r>
              <a:rPr lang="hu-HU" sz="1800"/>
              <a:t>Játékos formában megismertetjük a diákokat, hogy hogyan lehet a természetben technikai eszközök nélkül tájékozódni és milyen technikai eszközök segíthetnek a tájékozódásban (iránytű, tájoló, GPS-es navigációs eszközök). </a:t>
            </a:r>
          </a:p>
          <a:p>
            <a:r>
              <a:rPr lang="hu-HU" sz="1800"/>
              <a:t>Célja: A tanulók figyelmének, érdeklődésének felkeltése környezetük felé, felismerni a természet azon jelzéseit, melyek segítenek a tájékozódásban. </a:t>
            </a:r>
          </a:p>
        </p:txBody>
      </p:sp>
    </p:spTree>
    <p:extLst>
      <p:ext uri="{BB962C8B-B14F-4D97-AF65-F5344CB8AC3E}">
        <p14:creationId xmlns:p14="http://schemas.microsoft.com/office/powerpoint/2010/main" val="19592315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13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3061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7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4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5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2" name="Cím 1">
            <a:extLst>
              <a:ext uri="{FF2B5EF4-FFF2-40B4-BE49-F238E27FC236}">
                <a16:creationId xmlns:a16="http://schemas.microsoft.com/office/drawing/2014/main" id="{1FCEE5FE-2D75-4483-BD45-E49DDD030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0" y="4563895"/>
            <a:ext cx="8879784" cy="1777829"/>
          </a:xfrm>
        </p:spPr>
        <p:txBody>
          <a:bodyPr>
            <a:normAutofit/>
          </a:bodyPr>
          <a:lstStyle/>
          <a:p>
            <a:pPr algn="r"/>
            <a:r>
              <a:rPr lang="hu-HU" sz="4000" dirty="0"/>
              <a:t>Így járt, aki nem akart fürödni…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87E3BA97-2585-4604-9CCA-5F03168507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5997616" cy="4306823"/>
          </a:xfrm>
          <a:custGeom>
            <a:avLst/>
            <a:gdLst/>
            <a:ahLst/>
            <a:cxnLst/>
            <a:rect l="l" t="t" r="r" b="b"/>
            <a:pathLst>
              <a:path w="5997636" h="4306833">
                <a:moveTo>
                  <a:pt x="0" y="0"/>
                </a:moveTo>
                <a:lnTo>
                  <a:pt x="5997636" y="0"/>
                </a:lnTo>
                <a:lnTo>
                  <a:pt x="5997636" y="4302053"/>
                </a:lnTo>
                <a:lnTo>
                  <a:pt x="5313331" y="4306748"/>
                </a:lnTo>
                <a:cubicBezTo>
                  <a:pt x="3800480" y="4309129"/>
                  <a:pt x="2093145" y="4262282"/>
                  <a:pt x="400746" y="4118385"/>
                </a:cubicBezTo>
                <a:lnTo>
                  <a:pt x="0" y="4081409"/>
                </a:lnTo>
                <a:lnTo>
                  <a:pt x="0" y="2982070"/>
                </a:lnTo>
                <a:lnTo>
                  <a:pt x="0" y="2789945"/>
                </a:lnTo>
                <a:close/>
              </a:path>
            </a:pathLst>
          </a:custGeom>
        </p:spPr>
      </p:pic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59BD85FA-5791-4581-A8FD-19A29B7BB8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6435" y="10"/>
            <a:ext cx="6015565" cy="4299555"/>
          </a:xfrm>
          <a:custGeom>
            <a:avLst/>
            <a:gdLst/>
            <a:ahLst/>
            <a:cxnLst/>
            <a:rect l="l" t="t" r="r" b="b"/>
            <a:pathLst>
              <a:path w="6015565" h="4299565">
                <a:moveTo>
                  <a:pt x="0" y="0"/>
                </a:moveTo>
                <a:lnTo>
                  <a:pt x="6015565" y="0"/>
                </a:lnTo>
                <a:lnTo>
                  <a:pt x="6015565" y="2789945"/>
                </a:lnTo>
                <a:lnTo>
                  <a:pt x="6015565" y="2982070"/>
                </a:lnTo>
                <a:lnTo>
                  <a:pt x="6015565" y="3957888"/>
                </a:lnTo>
                <a:lnTo>
                  <a:pt x="5937368" y="3966171"/>
                </a:lnTo>
                <a:cubicBezTo>
                  <a:pt x="3963073" y="4164120"/>
                  <a:pt x="2060717" y="4257123"/>
                  <a:pt x="577162" y="4289728"/>
                </a:cubicBezTo>
                <a:lnTo>
                  <a:pt x="0" y="429956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255457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7383B190-6BFB-422F-B667-06B7B25F0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568E31C0-E898-4132-8CA3-5DA20114F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u-HU" sz="3700" dirty="0">
                <a:solidFill>
                  <a:srgbClr val="FFFFFF"/>
                </a:solidFill>
              </a:rPr>
              <a:t>Ezután</a:t>
            </a: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kedvenc</a:t>
            </a: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hagyományunk</a:t>
            </a: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a </a:t>
            </a:r>
            <a:r>
              <a:rPr lang="en-US" sz="37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Naplemente</a:t>
            </a: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túra</a:t>
            </a: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következett</a:t>
            </a:r>
            <a:endParaRPr lang="en-US" sz="37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3" name="Tartalom helye 12">
            <a:extLst>
              <a:ext uri="{FF2B5EF4-FFF2-40B4-BE49-F238E27FC236}">
                <a16:creationId xmlns:a16="http://schemas.microsoft.com/office/drawing/2014/main" id="{87E835F1-C818-4301-B05F-0FF3056508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635" y="299363"/>
            <a:ext cx="4160452" cy="3049204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F8391208-7796-4A41-8A08-8A06DDE84A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D28E597-4AF8-4D69-A9AB-A1EDC6156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Kép 7">
            <a:extLst>
              <a:ext uri="{FF2B5EF4-FFF2-40B4-BE49-F238E27FC236}">
                <a16:creationId xmlns:a16="http://schemas.microsoft.com/office/drawing/2014/main" id="{20134340-0FD5-4119-A6C8-761DAA577E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2446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8">
            <a:extLst>
              <a:ext uri="{FF2B5EF4-FFF2-40B4-BE49-F238E27FC236}">
                <a16:creationId xmlns:a16="http://schemas.microsoft.com/office/drawing/2014/main" id="{7383B190-6BFB-422F-B667-06B7B25F0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3B4335A3-55CD-4EBA-838E-070AA5C83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És a 3 kedvecünk együtt: dunai röplabdázás a naplementében</a:t>
            </a:r>
          </a:p>
        </p:txBody>
      </p:sp>
      <p:pic>
        <p:nvPicPr>
          <p:cNvPr id="9" name="Kép 8" descr="A képen víz, kültéri, égbolt, természet látható&#10;&#10;Automatikusan generált leírás">
            <a:extLst>
              <a:ext uri="{FF2B5EF4-FFF2-40B4-BE49-F238E27FC236}">
                <a16:creationId xmlns:a16="http://schemas.microsoft.com/office/drawing/2014/main" id="{B34CF37B-2082-4452-8AAA-AD6585C261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635" y="299363"/>
            <a:ext cx="4160452" cy="3049204"/>
          </a:xfrm>
          <a:prstGeom prst="rect">
            <a:avLst/>
          </a:prstGeom>
        </p:spPr>
      </p:pic>
      <p:pic>
        <p:nvPicPr>
          <p:cNvPr id="7" name="Kép 6" descr="A képen víz, kültéri, égbolt, természet látható&#10;&#10;Automatikusan generált leírás">
            <a:extLst>
              <a:ext uri="{FF2B5EF4-FFF2-40B4-BE49-F238E27FC236}">
                <a16:creationId xmlns:a16="http://schemas.microsoft.com/office/drawing/2014/main" id="{69D55310-7B4C-4244-ABF3-D7E72A7151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  <p:cxnSp>
        <p:nvCxnSpPr>
          <p:cNvPr id="24" name="Straight Connector 20">
            <a:extLst>
              <a:ext uri="{FF2B5EF4-FFF2-40B4-BE49-F238E27FC236}">
                <a16:creationId xmlns:a16="http://schemas.microsoft.com/office/drawing/2014/main" id="{ED28E597-4AF8-4D69-A9AB-A1EDC6156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Tartalom helye 4" descr="A képen víz, kültéri, égbolt, természet látható&#10;&#10;Automatikusan generált leírás">
            <a:extLst>
              <a:ext uri="{FF2B5EF4-FFF2-40B4-BE49-F238E27FC236}">
                <a16:creationId xmlns:a16="http://schemas.microsoft.com/office/drawing/2014/main" id="{0BB8F8B2-1892-48BD-9A70-9824255920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5549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B35F886-1102-4486-830A-34F41439CE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DEFD1BC-7AD4-41EC-8E11-4E5E8AC541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B0E5C8B-3874-4B3C-BAD4-9EFE85FEAC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7DA6224-9378-452F-A53A-DD0BF19724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DE869DF-C006-49F7-B9FF-0317F64E97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D200C16-6204-4580-AB37-7E94176D04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0DE7603-6DD0-4DB6-88FC-5402B9D4AA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Tartalom helye 3" descr="A képen szöveg, étkezés látható&#10;&#10;Automatikusan generált leírás">
            <a:extLst>
              <a:ext uri="{FF2B5EF4-FFF2-40B4-BE49-F238E27FC236}">
                <a16:creationId xmlns:a16="http://schemas.microsoft.com/office/drawing/2014/main" id="{16C621C6-9FAC-4D14-8B75-39C5996938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3504" y="417317"/>
            <a:ext cx="3549663" cy="3157838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975C268C-D419-4123-9FAD-0E2B7F9EE7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4192" y="584794"/>
            <a:ext cx="304800" cy="429768"/>
            <a:chOff x="215328" y="-46937"/>
            <a:chExt cx="304800" cy="2773841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A7E309C-A3BD-432E-8CB5-F0B6425281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F1F621C-4533-4835-ADE2-372F2763A0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EFC8245-5168-4DAF-930D-09A7BDDA6C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192ED34-5046-4043-AEF8-2DF7C4806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Kép 5" descr="A képen fa, növény, színes látható&#10;&#10;Automatikusan generált leírás">
            <a:extLst>
              <a:ext uri="{FF2B5EF4-FFF2-40B4-BE49-F238E27FC236}">
                <a16:creationId xmlns:a16="http://schemas.microsoft.com/office/drawing/2014/main" id="{554C531A-D45E-4B88-86E1-D1D6D4DAE6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0448" y="406043"/>
            <a:ext cx="3549663" cy="3162873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Kép 4" descr="A képen étel, beltéri, tányér, búza látható&#10;&#10;Automatikusan generált leírás">
            <a:extLst>
              <a:ext uri="{FF2B5EF4-FFF2-40B4-BE49-F238E27FC236}">
                <a16:creationId xmlns:a16="http://schemas.microsoft.com/office/drawing/2014/main" id="{635FB7AE-1F9C-4D14-A1BD-BEF99D0B79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9294" y="406043"/>
            <a:ext cx="3549663" cy="3162873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Cím 1">
            <a:extLst>
              <a:ext uri="{FF2B5EF4-FFF2-40B4-BE49-F238E27FC236}">
                <a16:creationId xmlns:a16="http://schemas.microsoft.com/office/drawing/2014/main" id="{D90D731F-32CB-40D0-A616-F4DDAD9CE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607087"/>
            <a:ext cx="10849814" cy="1540636"/>
          </a:xfrm>
          <a:noFill/>
        </p:spPr>
        <p:txBody>
          <a:bodyPr anchor="t">
            <a:noAutofit/>
          </a:bodyPr>
          <a:lstStyle/>
          <a:p>
            <a:r>
              <a:rPr lang="hu-HU" sz="3000" dirty="0">
                <a:solidFill>
                  <a:schemeClr val="bg1"/>
                </a:solidFill>
              </a:rPr>
              <a:t>A tantermek őszi dekorációját, mint minden évben a diákok készítették, amelyhez természetes anyagokat és terméseket használtak fel</a:t>
            </a:r>
            <a:br>
              <a:rPr lang="hu-HU" sz="3000" dirty="0">
                <a:solidFill>
                  <a:schemeClr val="bg1"/>
                </a:solidFill>
              </a:rPr>
            </a:br>
            <a:endParaRPr lang="hu-HU" sz="3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7358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E0FBA5D8-AFDE-43AC-A1AC-0F24803410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17583" y="10"/>
            <a:ext cx="4374417" cy="6857990"/>
          </a:xfrm>
          <a:custGeom>
            <a:avLst/>
            <a:gdLst/>
            <a:ahLst/>
            <a:cxnLst/>
            <a:rect l="l" t="t" r="r" b="b"/>
            <a:pathLst>
              <a:path w="4374417" h="6858000">
                <a:moveTo>
                  <a:pt x="22719" y="0"/>
                </a:moveTo>
                <a:lnTo>
                  <a:pt x="4374417" y="0"/>
                </a:lnTo>
                <a:lnTo>
                  <a:pt x="4374417" y="6858000"/>
                </a:lnTo>
                <a:lnTo>
                  <a:pt x="0" y="6858000"/>
                </a:lnTo>
                <a:lnTo>
                  <a:pt x="6670" y="6845555"/>
                </a:lnTo>
                <a:cubicBezTo>
                  <a:pt x="495881" y="5886487"/>
                  <a:pt x="785588" y="4695963"/>
                  <a:pt x="785588" y="3406233"/>
                </a:cubicBezTo>
                <a:cubicBezTo>
                  <a:pt x="785588" y="2215714"/>
                  <a:pt x="538737" y="1109724"/>
                  <a:pt x="115983" y="192283"/>
                </a:cubicBezTo>
                <a:close/>
              </a:path>
            </a:pathLst>
          </a:cu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07919445-D05C-43B6-B4EF-3E41FC6B10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357231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9789ADB2-DE00-42C5-A62A-C5F327E63F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362535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5196E139-9833-4267-A45B-467C8DDC3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2" y="1508760"/>
            <a:ext cx="3429000" cy="28986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Amikor csak tehetjük röplabdázunk. Ha kell vetődünk is….</a:t>
            </a:r>
          </a:p>
        </p:txBody>
      </p:sp>
    </p:spTree>
    <p:extLst>
      <p:ext uri="{BB962C8B-B14F-4D97-AF65-F5344CB8AC3E}">
        <p14:creationId xmlns:p14="http://schemas.microsoft.com/office/powerpoint/2010/main" val="40550284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5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B35F886-1102-4486-830A-34F41439CE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DEFD1BC-7AD4-41EC-8E11-4E5E8AC541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B0E5C8B-3874-4B3C-BAD4-9EFE85FEAC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E7DA6224-9378-452F-A53A-DD0BF19724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DE869DF-C006-49F7-B9FF-0317F64E97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D200C16-6204-4580-AB37-7E94176D04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F0DE7603-6DD0-4DB6-88FC-5402B9D4AA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Kép 8">
            <a:extLst>
              <a:ext uri="{FF2B5EF4-FFF2-40B4-BE49-F238E27FC236}">
                <a16:creationId xmlns:a16="http://schemas.microsoft.com/office/drawing/2014/main" id="{666EEF6C-D9C9-4928-93AA-27D744A7AC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3"/>
          <a:stretch/>
        </p:blipFill>
        <p:spPr>
          <a:xfrm>
            <a:off x="603504" y="417317"/>
            <a:ext cx="3549663" cy="3157838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975C268C-D419-4123-9FAD-0E2B7F9EE7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4192" y="584794"/>
            <a:ext cx="304800" cy="429768"/>
            <a:chOff x="215328" y="-46937"/>
            <a:chExt cx="304800" cy="2773841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A7E309C-A3BD-432E-8CB5-F0B6425281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F1F621C-4533-4835-ADE2-372F2763A0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EFC8245-5168-4DAF-930D-09A7BDDA6C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192ED34-5046-4043-AEF8-2DF7C4806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Kép 6" descr="A képen talaj, kültéri, fából készült, park látható&#10;&#10;Automatikusan generált leírás">
            <a:extLst>
              <a:ext uri="{FF2B5EF4-FFF2-40B4-BE49-F238E27FC236}">
                <a16:creationId xmlns:a16="http://schemas.microsoft.com/office/drawing/2014/main" id="{B7A80BF4-9BD6-4FB8-BEA7-92303BCAB6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4280448" y="406043"/>
            <a:ext cx="3549663" cy="3162873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Tartalom helye 4" descr="A képen égbolt, kültéri, személy látható&#10;&#10;Automatikusan generált leírás">
            <a:extLst>
              <a:ext uri="{FF2B5EF4-FFF2-40B4-BE49-F238E27FC236}">
                <a16:creationId xmlns:a16="http://schemas.microsoft.com/office/drawing/2014/main" id="{0D269647-2B15-4DEB-8491-B26920003E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9294" y="406043"/>
            <a:ext cx="3549663" cy="3162873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Cím 1">
            <a:extLst>
              <a:ext uri="{FF2B5EF4-FFF2-40B4-BE49-F238E27FC236}">
                <a16:creationId xmlns:a16="http://schemas.microsoft.com/office/drawing/2014/main" id="{FDB0D55E-1812-4EF3-B3A5-DBB1819B7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5" y="4424083"/>
            <a:ext cx="10868021" cy="1723639"/>
          </a:xfrm>
          <a:noFill/>
        </p:spPr>
        <p:txBody>
          <a:bodyPr anchor="t">
            <a:normAutofit/>
          </a:bodyPr>
          <a:lstStyle/>
          <a:p>
            <a:r>
              <a:rPr lang="hu-HU" sz="3700" dirty="0">
                <a:solidFill>
                  <a:schemeClr val="bg1"/>
                </a:solidFill>
              </a:rPr>
              <a:t>Szüreti felvonulás és mulatság, a díszek csupa természetes anyagból</a:t>
            </a:r>
          </a:p>
        </p:txBody>
      </p:sp>
    </p:spTree>
    <p:extLst>
      <p:ext uri="{BB962C8B-B14F-4D97-AF65-F5344CB8AC3E}">
        <p14:creationId xmlns:p14="http://schemas.microsoft.com/office/powerpoint/2010/main" val="14510692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383B190-6BFB-422F-B667-06B7B25F0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4D0651AF-72F7-4E1A-A45E-DB1F9A8CE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 </a:t>
            </a:r>
            <a:r>
              <a:rPr lang="en-US" sz="3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szüreti</a:t>
            </a:r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felvonuláson</a:t>
            </a:r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altLang="hu-HU" sz="3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skolánkat</a:t>
            </a:r>
            <a:r>
              <a:rPr lang="en-US" altLang="hu-HU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a </a:t>
            </a:r>
            <a:r>
              <a:rPr lang="en-US" altLang="hu-HU" sz="3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diákok</a:t>
            </a:r>
            <a:r>
              <a:rPr lang="hu-HU" altLang="hu-HU" sz="3400" dirty="0">
                <a:solidFill>
                  <a:srgbClr val="FFFFFF"/>
                </a:solidFill>
              </a:rPr>
              <a:t> minden évben</a:t>
            </a:r>
            <a:r>
              <a:rPr lang="en-US" altLang="hu-HU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hu-HU" sz="3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tánccal</a:t>
            </a:r>
            <a:r>
              <a:rPr lang="en-US" altLang="hu-HU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hu-HU" sz="3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képviselik</a:t>
            </a:r>
            <a:r>
              <a:rPr lang="en-US" altLang="hu-HU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endParaRPr lang="en-US" sz="3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F3B135EC-4614-44EB-B44F-8CFE6927F8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635" y="299363"/>
            <a:ext cx="4160452" cy="3049204"/>
          </a:xfrm>
          <a:prstGeom prst="rect">
            <a:avLst/>
          </a:prstGeom>
        </p:spPr>
      </p:pic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EF183836-E6CB-449E-B8A3-80232E8536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D28E597-4AF8-4D69-A9AB-A1EDC6156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Kép 6">
            <a:extLst>
              <a:ext uri="{FF2B5EF4-FFF2-40B4-BE49-F238E27FC236}">
                <a16:creationId xmlns:a16="http://schemas.microsoft.com/office/drawing/2014/main" id="{D445E917-F0AC-433F-8082-8246B88F90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4712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4181F9E-C229-4826-9435-12F905859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4" y="4522156"/>
            <a:ext cx="6796025" cy="160432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 </a:t>
            </a:r>
            <a:r>
              <a:rPr lang="en-US" sz="3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facsemeték</a:t>
            </a:r>
            <a: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ültetésébe</a:t>
            </a:r>
            <a: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hagyományosan</a:t>
            </a:r>
            <a: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bevonjuk</a:t>
            </a:r>
            <a: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a </a:t>
            </a:r>
            <a:r>
              <a:rPr lang="en-US" sz="3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szülőket</a:t>
            </a:r>
            <a: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és</a:t>
            </a:r>
            <a: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a </a:t>
            </a:r>
            <a:r>
              <a:rPr lang="en-US" sz="3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helyi</a:t>
            </a:r>
            <a: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vállalkozó</a:t>
            </a:r>
            <a: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gazdákat</a:t>
            </a:r>
            <a: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is 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FA766D-3260-4E0A-9E7F-A2C93DFF19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46518"/>
            <a:ext cx="4100079" cy="6194580"/>
          </a:xfrm>
          <a:custGeom>
            <a:avLst/>
            <a:gdLst>
              <a:gd name="connsiteX0" fmla="*/ 1002789 w 4100079"/>
              <a:gd name="connsiteY0" fmla="*/ 0 h 6194580"/>
              <a:gd name="connsiteX1" fmla="*/ 4100079 w 4100079"/>
              <a:gd name="connsiteY1" fmla="*/ 3097290 h 6194580"/>
              <a:gd name="connsiteX2" fmla="*/ 1002789 w 4100079"/>
              <a:gd name="connsiteY2" fmla="*/ 6194580 h 6194580"/>
              <a:gd name="connsiteX3" fmla="*/ 81750 w 4100079"/>
              <a:gd name="connsiteY3" fmla="*/ 6055332 h 6194580"/>
              <a:gd name="connsiteX4" fmla="*/ 0 w 4100079"/>
              <a:gd name="connsiteY4" fmla="*/ 6025411 h 6194580"/>
              <a:gd name="connsiteX5" fmla="*/ 0 w 4100079"/>
              <a:gd name="connsiteY5" fmla="*/ 169169 h 6194580"/>
              <a:gd name="connsiteX6" fmla="*/ 81750 w 4100079"/>
              <a:gd name="connsiteY6" fmla="*/ 139248 h 6194580"/>
              <a:gd name="connsiteX7" fmla="*/ 1002789 w 4100079"/>
              <a:gd name="connsiteY7" fmla="*/ 0 h 619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00079" h="6194580">
                <a:moveTo>
                  <a:pt x="1002789" y="0"/>
                </a:moveTo>
                <a:cubicBezTo>
                  <a:pt x="2713375" y="0"/>
                  <a:pt x="4100079" y="1386704"/>
                  <a:pt x="4100079" y="3097290"/>
                </a:cubicBezTo>
                <a:cubicBezTo>
                  <a:pt x="4100079" y="4807876"/>
                  <a:pt x="2713375" y="6194580"/>
                  <a:pt x="1002789" y="6194580"/>
                </a:cubicBezTo>
                <a:cubicBezTo>
                  <a:pt x="682054" y="6194580"/>
                  <a:pt x="372706" y="6145829"/>
                  <a:pt x="81750" y="6055332"/>
                </a:cubicBezTo>
                <a:lnTo>
                  <a:pt x="0" y="6025411"/>
                </a:lnTo>
                <a:lnTo>
                  <a:pt x="0" y="169169"/>
                </a:lnTo>
                <a:lnTo>
                  <a:pt x="81750" y="139248"/>
                </a:lnTo>
                <a:cubicBezTo>
                  <a:pt x="372706" y="48751"/>
                  <a:pt x="682054" y="0"/>
                  <a:pt x="1002789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Tartalom helye 3">
            <a:extLst>
              <a:ext uri="{FF2B5EF4-FFF2-40B4-BE49-F238E27FC236}">
                <a16:creationId xmlns:a16="http://schemas.microsoft.com/office/drawing/2014/main" id="{4469E7A8-2357-42DD-B5E9-DB6996AA1E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-2"/>
          <a:stretch/>
        </p:blipFill>
        <p:spPr>
          <a:xfrm>
            <a:off x="20" y="413156"/>
            <a:ext cx="3933420" cy="5861304"/>
          </a:xfrm>
          <a:custGeom>
            <a:avLst/>
            <a:gdLst/>
            <a:ahLst/>
            <a:cxnLst/>
            <a:rect l="l" t="t" r="r" b="b"/>
            <a:pathLst>
              <a:path w="3933440" h="5861304">
                <a:moveTo>
                  <a:pt x="1002788" y="0"/>
                </a:moveTo>
                <a:cubicBezTo>
                  <a:pt x="2621342" y="0"/>
                  <a:pt x="3933440" y="1312098"/>
                  <a:pt x="3933440" y="2930652"/>
                </a:cubicBezTo>
                <a:cubicBezTo>
                  <a:pt x="3933440" y="4549206"/>
                  <a:pt x="2621342" y="5861304"/>
                  <a:pt x="1002788" y="5861304"/>
                </a:cubicBezTo>
                <a:cubicBezTo>
                  <a:pt x="699309" y="5861304"/>
                  <a:pt x="406604" y="5815176"/>
                  <a:pt x="131302" y="5729548"/>
                </a:cubicBezTo>
                <a:lnTo>
                  <a:pt x="0" y="5681491"/>
                </a:lnTo>
                <a:lnTo>
                  <a:pt x="0" y="179814"/>
                </a:lnTo>
                <a:lnTo>
                  <a:pt x="131302" y="131756"/>
                </a:lnTo>
                <a:cubicBezTo>
                  <a:pt x="406604" y="46129"/>
                  <a:pt x="699309" y="0"/>
                  <a:pt x="1002788" y="0"/>
                </a:cubicBezTo>
                <a:close/>
              </a:path>
            </a:pathLst>
          </a:cu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B435A06-5FFD-4CF8-BE06-3796EC4200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53543" y="0"/>
            <a:ext cx="3566160" cy="3159748"/>
          </a:xfrm>
          <a:custGeom>
            <a:avLst/>
            <a:gdLst>
              <a:gd name="connsiteX0" fmla="*/ 649888 w 3566160"/>
              <a:gd name="connsiteY0" fmla="*/ 0 h 3159748"/>
              <a:gd name="connsiteX1" fmla="*/ 2916273 w 3566160"/>
              <a:gd name="connsiteY1" fmla="*/ 0 h 3159748"/>
              <a:gd name="connsiteX2" fmla="*/ 2917285 w 3566160"/>
              <a:gd name="connsiteY2" fmla="*/ 757 h 3159748"/>
              <a:gd name="connsiteX3" fmla="*/ 3566160 w 3566160"/>
              <a:gd name="connsiteY3" fmla="*/ 1376668 h 3159748"/>
              <a:gd name="connsiteX4" fmla="*/ 1783080 w 3566160"/>
              <a:gd name="connsiteY4" fmla="*/ 3159748 h 3159748"/>
              <a:gd name="connsiteX5" fmla="*/ 0 w 3566160"/>
              <a:gd name="connsiteY5" fmla="*/ 1376668 h 3159748"/>
              <a:gd name="connsiteX6" fmla="*/ 648876 w 3566160"/>
              <a:gd name="connsiteY6" fmla="*/ 757 h 3159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66160" h="3159748">
                <a:moveTo>
                  <a:pt x="649888" y="0"/>
                </a:moveTo>
                <a:lnTo>
                  <a:pt x="2916273" y="0"/>
                </a:lnTo>
                <a:lnTo>
                  <a:pt x="2917285" y="757"/>
                </a:lnTo>
                <a:cubicBezTo>
                  <a:pt x="3313569" y="327800"/>
                  <a:pt x="3566160" y="822736"/>
                  <a:pt x="3566160" y="1376668"/>
                </a:cubicBezTo>
                <a:cubicBezTo>
                  <a:pt x="3566160" y="2361436"/>
                  <a:pt x="2767848" y="3159748"/>
                  <a:pt x="1783080" y="3159748"/>
                </a:cubicBezTo>
                <a:cubicBezTo>
                  <a:pt x="798312" y="3159748"/>
                  <a:pt x="0" y="2361436"/>
                  <a:pt x="0" y="1376668"/>
                </a:cubicBezTo>
                <a:cubicBezTo>
                  <a:pt x="0" y="822736"/>
                  <a:pt x="252591" y="327800"/>
                  <a:pt x="648876" y="7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712546CE-0135-41E5-8E52-2DADE5FB3B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18135" y="10"/>
            <a:ext cx="3236976" cy="2995146"/>
          </a:xfrm>
          <a:custGeom>
            <a:avLst/>
            <a:gdLst/>
            <a:ahLst/>
            <a:cxnLst/>
            <a:rect l="l" t="t" r="r" b="b"/>
            <a:pathLst>
              <a:path w="3236976" h="2995156">
                <a:moveTo>
                  <a:pt x="770517" y="0"/>
                </a:moveTo>
                <a:lnTo>
                  <a:pt x="2466460" y="0"/>
                </a:lnTo>
                <a:lnTo>
                  <a:pt x="2523400" y="34592"/>
                </a:lnTo>
                <a:cubicBezTo>
                  <a:pt x="2953921" y="325446"/>
                  <a:pt x="3236976" y="818002"/>
                  <a:pt x="3236976" y="1376668"/>
                </a:cubicBezTo>
                <a:cubicBezTo>
                  <a:pt x="3236976" y="2270534"/>
                  <a:pt x="2512354" y="2995156"/>
                  <a:pt x="1618488" y="2995156"/>
                </a:cubicBezTo>
                <a:cubicBezTo>
                  <a:pt x="724622" y="2995156"/>
                  <a:pt x="0" y="2270534"/>
                  <a:pt x="0" y="1376668"/>
                </a:cubicBezTo>
                <a:cubicBezTo>
                  <a:pt x="0" y="818002"/>
                  <a:pt x="283056" y="325446"/>
                  <a:pt x="713576" y="34592"/>
                </a:cubicBezTo>
                <a:close/>
              </a:path>
            </a:pathLst>
          </a:cu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E10DA6E-C3FF-4539-BF84-4775BB7EC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04396" y="2042"/>
            <a:ext cx="3387604" cy="4183848"/>
          </a:xfrm>
          <a:custGeom>
            <a:avLst/>
            <a:gdLst>
              <a:gd name="connsiteX0" fmla="*/ 420128 w 3387604"/>
              <a:gd name="connsiteY0" fmla="*/ 0 h 4183848"/>
              <a:gd name="connsiteX1" fmla="*/ 3387604 w 3387604"/>
              <a:gd name="connsiteY1" fmla="*/ 0 h 4183848"/>
              <a:gd name="connsiteX2" fmla="*/ 3387604 w 3387604"/>
              <a:gd name="connsiteY2" fmla="*/ 4101530 h 4183848"/>
              <a:gd name="connsiteX3" fmla="*/ 3283372 w 3387604"/>
              <a:gd name="connsiteY3" fmla="*/ 4128330 h 4183848"/>
              <a:gd name="connsiteX4" fmla="*/ 2732648 w 3387604"/>
              <a:gd name="connsiteY4" fmla="*/ 4183848 h 4183848"/>
              <a:gd name="connsiteX5" fmla="*/ 0 w 3387604"/>
              <a:gd name="connsiteY5" fmla="*/ 1451200 h 4183848"/>
              <a:gd name="connsiteX6" fmla="*/ 329816 w 3387604"/>
              <a:gd name="connsiteY6" fmla="*/ 148658 h 4183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7604" h="4183848">
                <a:moveTo>
                  <a:pt x="420128" y="0"/>
                </a:moveTo>
                <a:lnTo>
                  <a:pt x="3387604" y="0"/>
                </a:lnTo>
                <a:lnTo>
                  <a:pt x="3387604" y="4101530"/>
                </a:lnTo>
                <a:lnTo>
                  <a:pt x="3283372" y="4128330"/>
                </a:lnTo>
                <a:cubicBezTo>
                  <a:pt x="3105483" y="4164732"/>
                  <a:pt x="2921298" y="4183848"/>
                  <a:pt x="2732648" y="4183848"/>
                </a:cubicBezTo>
                <a:cubicBezTo>
                  <a:pt x="1223448" y="4183848"/>
                  <a:pt x="0" y="2960400"/>
                  <a:pt x="0" y="1451200"/>
                </a:cubicBezTo>
                <a:cubicBezTo>
                  <a:pt x="0" y="979575"/>
                  <a:pt x="119477" y="535856"/>
                  <a:pt x="329816" y="14865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28AA5792-5DAA-4C2E-961C-CD669BA92D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>
          <a:xfrm>
            <a:off x="8967592" y="2042"/>
            <a:ext cx="3224421" cy="4020664"/>
          </a:xfrm>
          <a:custGeom>
            <a:avLst/>
            <a:gdLst/>
            <a:ahLst/>
            <a:cxnLst/>
            <a:rect l="l" t="t" r="r" b="b"/>
            <a:pathLst>
              <a:path w="3224421" h="4020664">
                <a:moveTo>
                  <a:pt x="449733" y="0"/>
                </a:moveTo>
                <a:lnTo>
                  <a:pt x="3224421" y="0"/>
                </a:lnTo>
                <a:lnTo>
                  <a:pt x="3224421" y="3933205"/>
                </a:lnTo>
                <a:lnTo>
                  <a:pt x="3087301" y="3968462"/>
                </a:lnTo>
                <a:cubicBezTo>
                  <a:pt x="2920035" y="4002689"/>
                  <a:pt x="2746849" y="4020664"/>
                  <a:pt x="2569464" y="4020664"/>
                </a:cubicBezTo>
                <a:cubicBezTo>
                  <a:pt x="1150388" y="4020664"/>
                  <a:pt x="0" y="2870276"/>
                  <a:pt x="0" y="1451200"/>
                </a:cubicBezTo>
                <a:cubicBezTo>
                  <a:pt x="0" y="919047"/>
                  <a:pt x="161773" y="424677"/>
                  <a:pt x="438824" y="1458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115913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4000">
              <a:schemeClr val="bg1"/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682388" y="509667"/>
            <a:ext cx="9985612" cy="5696262"/>
          </a:xfrm>
        </p:spPr>
        <p:txBody>
          <a:bodyPr>
            <a:normAutofit/>
          </a:bodyPr>
          <a:lstStyle/>
          <a:p>
            <a:pPr algn="l"/>
            <a:r>
              <a:rPr lang="hu-HU" sz="2600" b="1" dirty="0"/>
              <a:t>Az idei évben is sikeresen megvalósítottuk az ÖKO iskola munkatervben vállalt terveinket, programjainkat.</a:t>
            </a:r>
          </a:p>
          <a:p>
            <a:pPr algn="l"/>
            <a:r>
              <a:rPr lang="hu-HU" sz="2600" b="1" dirty="0"/>
              <a:t>A fenntartható fejlődés és környezettudatosság jegyében vállalt feladatokat 3 fő csoportba sorolhatjuk:</a:t>
            </a:r>
          </a:p>
          <a:p>
            <a:pPr algn="l"/>
            <a:endParaRPr lang="hu-HU" sz="2600" b="1" dirty="0"/>
          </a:p>
          <a:p>
            <a:pPr algn="l"/>
            <a:r>
              <a:rPr lang="hu-HU" sz="2600" dirty="0"/>
              <a:t>1.) Az iskolai </a:t>
            </a:r>
            <a:r>
              <a:rPr lang="hu-HU" sz="2600" dirty="0" err="1"/>
              <a:t>öko</a:t>
            </a:r>
            <a:r>
              <a:rPr lang="hu-HU" sz="2600" dirty="0"/>
              <a:t> napok, programok, témahetek, vetélkedők és pályázatok, amelyek már évek óta megrendezésre kerülnek.</a:t>
            </a:r>
          </a:p>
          <a:p>
            <a:pPr algn="l"/>
            <a:r>
              <a:rPr lang="hu-HU" sz="2600" dirty="0"/>
              <a:t>2.) Az egész éven át tartó és a mindennapjainkban jelen levő projektek, vállalások, amelyek észrevétlenül beépülnek és így részévé vállnak a diákok életének, szemléletének.</a:t>
            </a:r>
          </a:p>
          <a:p>
            <a:pPr algn="l"/>
            <a:r>
              <a:rPr lang="hu-HU" sz="2600" dirty="0"/>
              <a:t>3.) Speciális </a:t>
            </a:r>
            <a:r>
              <a:rPr lang="hu-HU" sz="2600" dirty="0" err="1"/>
              <a:t>öko</a:t>
            </a:r>
            <a:r>
              <a:rPr lang="hu-HU" sz="2600" dirty="0"/>
              <a:t> modulok, amelyek egy adott téma, cél köré csoportosulnak és változhatnak vagy, ha nagyon hasznosnak vagy népszerűnek bizonyulnak, akkor ismétlődhetnek is az évek során.</a:t>
            </a:r>
          </a:p>
          <a:p>
            <a:pPr algn="l"/>
            <a:endParaRPr lang="hu-HU" sz="2600" dirty="0"/>
          </a:p>
          <a:p>
            <a:pPr marL="342900" lvl="0" indent="-342900" algn="l">
              <a:buFont typeface="Arial" panose="020B0604020202020204" pitchFamily="34" charset="0"/>
              <a:buChar char="•"/>
            </a:pPr>
            <a:endParaRPr lang="hu-HU" sz="2600" dirty="0"/>
          </a:p>
          <a:p>
            <a:pPr algn="l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121102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29">
            <a:extLst>
              <a:ext uri="{FF2B5EF4-FFF2-40B4-BE49-F238E27FC236}">
                <a16:creationId xmlns:a16="http://schemas.microsoft.com/office/drawing/2014/main" id="{2DAA6C16-BF9B-4A3E-BC70-EE6015D4F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208417F7-41CB-4413-9025-EBDFF6E7D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97314"/>
            <a:ext cx="10758854" cy="946363"/>
          </a:xfrm>
        </p:spPr>
        <p:txBody>
          <a:bodyPr anchor="t">
            <a:normAutofit/>
          </a:bodyPr>
          <a:lstStyle/>
          <a:p>
            <a:r>
              <a:rPr lang="hu-HU" sz="3000" dirty="0">
                <a:solidFill>
                  <a:schemeClr val="bg1"/>
                </a:solidFill>
              </a:rPr>
              <a:t>Kora ősszel is folytatódtak biciklitúráink a </a:t>
            </a:r>
            <a:r>
              <a:rPr lang="hu-HU" sz="3000" dirty="0" err="1">
                <a:solidFill>
                  <a:schemeClr val="bg1"/>
                </a:solidFill>
              </a:rPr>
              <a:t>kiskunlacházi</a:t>
            </a:r>
            <a:r>
              <a:rPr lang="hu-HU" sz="3000" dirty="0">
                <a:solidFill>
                  <a:schemeClr val="bg1"/>
                </a:solidFill>
              </a:rPr>
              <a:t> </a:t>
            </a:r>
            <a:r>
              <a:rPr lang="hu-HU" sz="3000" dirty="0" err="1">
                <a:solidFill>
                  <a:schemeClr val="bg1"/>
                </a:solidFill>
              </a:rPr>
              <a:t>dunapartra</a:t>
            </a:r>
            <a:r>
              <a:rPr lang="hu-HU" sz="30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1" name="Kép 10" descr="A képen fa, kültéri, fű, növény látható&#10;&#10;Automatikusan generált leírás">
            <a:extLst>
              <a:ext uri="{FF2B5EF4-FFF2-40B4-BE49-F238E27FC236}">
                <a16:creationId xmlns:a16="http://schemas.microsoft.com/office/drawing/2014/main" id="{1FFE2A4F-5369-4A79-9554-0645716958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0"/>
            <a:ext cx="2952750" cy="3940619"/>
          </a:xfrm>
          <a:custGeom>
            <a:avLst/>
            <a:gdLst/>
            <a:ahLst/>
            <a:cxnLst/>
            <a:rect l="l" t="t" r="r" b="b"/>
            <a:pathLst>
              <a:path w="2952750" h="3940629">
                <a:moveTo>
                  <a:pt x="0" y="0"/>
                </a:moveTo>
                <a:lnTo>
                  <a:pt x="2952750" y="0"/>
                </a:lnTo>
                <a:lnTo>
                  <a:pt x="2952749" y="3847994"/>
                </a:lnTo>
                <a:lnTo>
                  <a:pt x="0" y="3940629"/>
                </a:lnTo>
                <a:close/>
              </a:path>
            </a:pathLst>
          </a:custGeom>
        </p:spPr>
      </p:pic>
      <p:pic>
        <p:nvPicPr>
          <p:cNvPr id="19" name="Kép 18" descr="A képen égbolt, kültéri, víz, személy látható&#10;&#10;Automatikusan generált leírás">
            <a:extLst>
              <a:ext uri="{FF2B5EF4-FFF2-40B4-BE49-F238E27FC236}">
                <a16:creationId xmlns:a16="http://schemas.microsoft.com/office/drawing/2014/main" id="{F6068D1F-A045-4D1E-9E3E-404DD95148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3253" y="10"/>
            <a:ext cx="2857499" cy="3842008"/>
          </a:xfrm>
          <a:custGeom>
            <a:avLst/>
            <a:gdLst/>
            <a:ahLst/>
            <a:cxnLst/>
            <a:rect l="l" t="t" r="r" b="b"/>
            <a:pathLst>
              <a:path w="2857499" h="3842018">
                <a:moveTo>
                  <a:pt x="0" y="0"/>
                </a:moveTo>
                <a:lnTo>
                  <a:pt x="2857499" y="0"/>
                </a:lnTo>
                <a:lnTo>
                  <a:pt x="2857499" y="3799815"/>
                </a:lnTo>
                <a:lnTo>
                  <a:pt x="2408465" y="3766458"/>
                </a:lnTo>
                <a:lnTo>
                  <a:pt x="0" y="3842018"/>
                </a:lnTo>
                <a:close/>
              </a:path>
            </a:pathLst>
          </a:custGeom>
        </p:spPr>
      </p:pic>
      <p:pic>
        <p:nvPicPr>
          <p:cNvPr id="23" name="Kép 22" descr="A képen fa, kültéri, dobás, növény látható&#10;&#10;Automatikusan generált leírás">
            <a:extLst>
              <a:ext uri="{FF2B5EF4-FFF2-40B4-BE49-F238E27FC236}">
                <a16:creationId xmlns:a16="http://schemas.microsoft.com/office/drawing/2014/main" id="{C08D1623-FDE5-437F-A19D-D69680BB34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1251" y="10"/>
            <a:ext cx="2857499" cy="4026227"/>
          </a:xfrm>
          <a:custGeom>
            <a:avLst/>
            <a:gdLst/>
            <a:ahLst/>
            <a:cxnLst/>
            <a:rect l="l" t="t" r="r" b="b"/>
            <a:pathLst>
              <a:path w="2857499" h="4026237">
                <a:moveTo>
                  <a:pt x="0" y="0"/>
                </a:moveTo>
                <a:lnTo>
                  <a:pt x="2857499" y="0"/>
                </a:lnTo>
                <a:lnTo>
                  <a:pt x="2857499" y="4026237"/>
                </a:lnTo>
                <a:lnTo>
                  <a:pt x="0" y="3813966"/>
                </a:lnTo>
                <a:close/>
              </a:path>
            </a:pathLst>
          </a:custGeom>
        </p:spPr>
      </p:pic>
      <p:pic>
        <p:nvPicPr>
          <p:cNvPr id="9" name="Tartalom helye 8" descr="A képen kültéri, víz, hattyú, vízimadár látható&#10;&#10;Automatikusan generált leírás">
            <a:extLst>
              <a:ext uri="{FF2B5EF4-FFF2-40B4-BE49-F238E27FC236}">
                <a16:creationId xmlns:a16="http://schemas.microsoft.com/office/drawing/2014/main" id="{FEAD7F4F-D792-480E-8BD3-554AE302624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9249" y="10"/>
            <a:ext cx="2952751" cy="4049475"/>
          </a:xfrm>
          <a:custGeom>
            <a:avLst/>
            <a:gdLst/>
            <a:ahLst/>
            <a:cxnLst/>
            <a:rect l="l" t="t" r="r" b="b"/>
            <a:pathLst>
              <a:path w="2952751" h="4049485">
                <a:moveTo>
                  <a:pt x="0" y="0"/>
                </a:moveTo>
                <a:lnTo>
                  <a:pt x="2952751" y="0"/>
                </a:lnTo>
                <a:lnTo>
                  <a:pt x="2952750" y="3940629"/>
                </a:lnTo>
                <a:lnTo>
                  <a:pt x="122465" y="4049485"/>
                </a:lnTo>
                <a:lnTo>
                  <a:pt x="0" y="4040388"/>
                </a:lnTo>
                <a:close/>
              </a:path>
            </a:pathLst>
          </a:custGeom>
        </p:spPr>
      </p:pic>
      <p:grpSp>
        <p:nvGrpSpPr>
          <p:cNvPr id="36" name="Group 31">
            <a:extLst>
              <a:ext uri="{FF2B5EF4-FFF2-40B4-BE49-F238E27FC236}">
                <a16:creationId xmlns:a16="http://schemas.microsoft.com/office/drawing/2014/main" id="{31655B4F-4050-4B1F-82A8-180E74CF9C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EA4C97B-84C4-4658-A6D6-600CB62B43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4FE591E-19B9-480D-9B26-EB96D70C2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6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569984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65F4110-C0FC-4D61-ACD2-A7C950EAE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4ACE92B9-DB28-4CDA-AB44-508A5ECAF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„Ki a </a:t>
            </a:r>
            <a:r>
              <a:rPr lang="en-US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szabadba</a:t>
            </a: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” </a:t>
            </a:r>
            <a:r>
              <a:rPr lang="en-US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projektünk</a:t>
            </a: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idén</a:t>
            </a: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is </a:t>
            </a:r>
            <a:r>
              <a:rPr lang="en-US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folytatódott</a:t>
            </a:r>
            <a:endParaRPr lang="en-US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1" name="Straight Connector 13">
            <a:extLst>
              <a:ext uri="{FF2B5EF4-FFF2-40B4-BE49-F238E27FC236}">
                <a16:creationId xmlns:a16="http://schemas.microsoft.com/office/drawing/2014/main" id="{CC94CBDB-A76C-499E-95AB-C0A049E31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Kép 6">
            <a:extLst>
              <a:ext uri="{FF2B5EF4-FFF2-40B4-BE49-F238E27FC236}">
                <a16:creationId xmlns:a16="http://schemas.microsoft.com/office/drawing/2014/main" id="{64402224-5768-4F56-A3D6-C339BA82C9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635" y="321733"/>
            <a:ext cx="4160452" cy="6214534"/>
          </a:xfrm>
          <a:prstGeom prst="rect">
            <a:avLst/>
          </a:prstGeom>
        </p:spPr>
      </p:pic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3062DBFD-5A12-4AC0-AB5C-ACA946BBAC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5143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C35A348-C5D6-4112-9FDD-93A493B01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D7646A4A-CF7A-4CCA-A2F0-524D4D318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428000"/>
            <a:ext cx="6143626" cy="1400400"/>
          </a:xfrm>
        </p:spPr>
        <p:txBody>
          <a:bodyPr vert="horz" wrap="square" lIns="91440" tIns="45720" rIns="91440" bIns="45720" rtlCol="0" anchor="b">
            <a:normAutofit/>
          </a:bodyPr>
          <a:lstStyle/>
          <a:p>
            <a:r>
              <a:rPr lang="en-US" sz="43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Október 23-ra emlékeznek a diákok</a:t>
            </a: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B62C1257-0D20-4A0D-8E4A-0CE903CA00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20" y="10"/>
            <a:ext cx="4000480" cy="4005933"/>
          </a:xfrm>
          <a:custGeom>
            <a:avLst/>
            <a:gdLst/>
            <a:ahLst/>
            <a:cxnLst/>
            <a:rect l="l" t="t" r="r" b="b"/>
            <a:pathLst>
              <a:path w="4000500" h="4005943">
                <a:moveTo>
                  <a:pt x="0" y="0"/>
                </a:moveTo>
                <a:lnTo>
                  <a:pt x="4000500" y="0"/>
                </a:lnTo>
                <a:lnTo>
                  <a:pt x="4000500" y="3936797"/>
                </a:lnTo>
                <a:lnTo>
                  <a:pt x="3316514" y="4005943"/>
                </a:lnTo>
                <a:lnTo>
                  <a:pt x="0" y="3964175"/>
                </a:lnTo>
                <a:close/>
              </a:path>
            </a:pathLst>
          </a:custGeom>
        </p:spPr>
      </p:pic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2B20EA08-D227-438A-9B62-AD00D049E7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4191002" y="10"/>
            <a:ext cx="3809998" cy="3917529"/>
          </a:xfrm>
          <a:custGeom>
            <a:avLst/>
            <a:gdLst/>
            <a:ahLst/>
            <a:cxnLst/>
            <a:rect l="l" t="t" r="r" b="b"/>
            <a:pathLst>
              <a:path w="3809998" h="3917539">
                <a:moveTo>
                  <a:pt x="0" y="0"/>
                </a:moveTo>
                <a:lnTo>
                  <a:pt x="3809998" y="0"/>
                </a:lnTo>
                <a:lnTo>
                  <a:pt x="3809998" y="3909212"/>
                </a:lnTo>
                <a:lnTo>
                  <a:pt x="1781628" y="3737429"/>
                </a:lnTo>
                <a:lnTo>
                  <a:pt x="0" y="3917539"/>
                </a:lnTo>
                <a:close/>
              </a:path>
            </a:pathLst>
          </a:cu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D5BA8AB4-7B88-4894-89BC-6CDBF45CCC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1500" y="10"/>
            <a:ext cx="4000500" cy="3959022"/>
          </a:xfrm>
          <a:custGeom>
            <a:avLst/>
            <a:gdLst/>
            <a:ahLst/>
            <a:cxnLst/>
            <a:rect l="l" t="t" r="r" b="b"/>
            <a:pathLst>
              <a:path w="4000500" h="3959032">
                <a:moveTo>
                  <a:pt x="0" y="0"/>
                </a:moveTo>
                <a:lnTo>
                  <a:pt x="4000500" y="0"/>
                </a:lnTo>
                <a:lnTo>
                  <a:pt x="4000500" y="3959032"/>
                </a:lnTo>
                <a:lnTo>
                  <a:pt x="9072" y="3926114"/>
                </a:lnTo>
                <a:lnTo>
                  <a:pt x="0" y="3925346"/>
                </a:lnTo>
                <a:close/>
              </a:path>
            </a:pathLst>
          </a:cu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C0B7807-0C83-4963-821A-69B172722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B027EC7-3252-48A2-A7A4-1741F72E47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EBC51E4-7477-4290-BBD0-18AD942C3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5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427410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33B7E6B-14A2-45F3-9F8A-AC6264E9D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4" y="4522156"/>
            <a:ext cx="6013705" cy="136321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Kedvenc Duna parti helyeinket </a:t>
            </a:r>
            <a:r>
              <a:rPr lang="hu-HU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késő </a:t>
            </a:r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ősszel is meglátogattuk</a:t>
            </a:r>
            <a:endParaRPr lang="en-US" sz="3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0B5F9003-AEE8-4ACB-8E38-B2195211C4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413156"/>
            <a:ext cx="3933420" cy="5861304"/>
          </a:xfrm>
          <a:custGeom>
            <a:avLst/>
            <a:gdLst/>
            <a:ahLst/>
            <a:cxnLst/>
            <a:rect l="l" t="t" r="r" b="b"/>
            <a:pathLst>
              <a:path w="3933440" h="5861304">
                <a:moveTo>
                  <a:pt x="1002788" y="0"/>
                </a:moveTo>
                <a:cubicBezTo>
                  <a:pt x="2621342" y="0"/>
                  <a:pt x="3933440" y="1312098"/>
                  <a:pt x="3933440" y="2930652"/>
                </a:cubicBezTo>
                <a:cubicBezTo>
                  <a:pt x="3933440" y="4549206"/>
                  <a:pt x="2621342" y="5861304"/>
                  <a:pt x="1002788" y="5861304"/>
                </a:cubicBezTo>
                <a:cubicBezTo>
                  <a:pt x="699309" y="5861304"/>
                  <a:pt x="406604" y="5815176"/>
                  <a:pt x="131302" y="5729548"/>
                </a:cubicBezTo>
                <a:lnTo>
                  <a:pt x="0" y="5681491"/>
                </a:lnTo>
                <a:lnTo>
                  <a:pt x="0" y="179814"/>
                </a:lnTo>
                <a:lnTo>
                  <a:pt x="131302" y="131756"/>
                </a:lnTo>
                <a:cubicBezTo>
                  <a:pt x="406604" y="46129"/>
                  <a:pt x="699309" y="0"/>
                  <a:pt x="1002788" y="0"/>
                </a:cubicBezTo>
                <a:close/>
              </a:path>
            </a:pathLst>
          </a:custGeom>
        </p:spPr>
      </p:pic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4B19C76B-5A35-4D34-AF3D-3CB12E7E3B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518135" y="10"/>
            <a:ext cx="3236976" cy="2995146"/>
          </a:xfrm>
          <a:custGeom>
            <a:avLst/>
            <a:gdLst/>
            <a:ahLst/>
            <a:cxnLst/>
            <a:rect l="l" t="t" r="r" b="b"/>
            <a:pathLst>
              <a:path w="3236976" h="2995156">
                <a:moveTo>
                  <a:pt x="770517" y="0"/>
                </a:moveTo>
                <a:lnTo>
                  <a:pt x="2466460" y="0"/>
                </a:lnTo>
                <a:lnTo>
                  <a:pt x="2523400" y="34592"/>
                </a:lnTo>
                <a:cubicBezTo>
                  <a:pt x="2953921" y="325446"/>
                  <a:pt x="3236976" y="818002"/>
                  <a:pt x="3236976" y="1376668"/>
                </a:cubicBezTo>
                <a:cubicBezTo>
                  <a:pt x="3236976" y="2270534"/>
                  <a:pt x="2512354" y="2995156"/>
                  <a:pt x="1618488" y="2995156"/>
                </a:cubicBezTo>
                <a:cubicBezTo>
                  <a:pt x="724622" y="2995156"/>
                  <a:pt x="0" y="2270534"/>
                  <a:pt x="0" y="1376668"/>
                </a:cubicBezTo>
                <a:cubicBezTo>
                  <a:pt x="0" y="818002"/>
                  <a:pt x="283056" y="325446"/>
                  <a:pt x="713576" y="34592"/>
                </a:cubicBezTo>
                <a:close/>
              </a:path>
            </a:pathLst>
          </a:cu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B16DC5B7-7A63-4418-A569-1CCAC79A82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8967592" y="2042"/>
            <a:ext cx="3224421" cy="4020664"/>
          </a:xfrm>
          <a:custGeom>
            <a:avLst/>
            <a:gdLst/>
            <a:ahLst/>
            <a:cxnLst/>
            <a:rect l="l" t="t" r="r" b="b"/>
            <a:pathLst>
              <a:path w="3224421" h="4020664">
                <a:moveTo>
                  <a:pt x="449733" y="0"/>
                </a:moveTo>
                <a:lnTo>
                  <a:pt x="3224421" y="0"/>
                </a:lnTo>
                <a:lnTo>
                  <a:pt x="3224421" y="3933205"/>
                </a:lnTo>
                <a:lnTo>
                  <a:pt x="3087301" y="3968462"/>
                </a:lnTo>
                <a:cubicBezTo>
                  <a:pt x="2920035" y="4002689"/>
                  <a:pt x="2746849" y="4020664"/>
                  <a:pt x="2569464" y="4020664"/>
                </a:cubicBezTo>
                <a:cubicBezTo>
                  <a:pt x="1150388" y="4020664"/>
                  <a:pt x="0" y="2870276"/>
                  <a:pt x="0" y="1451200"/>
                </a:cubicBezTo>
                <a:cubicBezTo>
                  <a:pt x="0" y="919047"/>
                  <a:pt x="161773" y="424677"/>
                  <a:pt x="438824" y="1458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162857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E729F08-0070-4540-BBFD-E4CB8B3E4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33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Töklámpás</a:t>
            </a:r>
            <a:r>
              <a:rPr lang="en-US" sz="3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3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faragó</a:t>
            </a:r>
            <a:r>
              <a:rPr lang="en-US" sz="3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3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versenyt</a:t>
            </a:r>
            <a:r>
              <a:rPr lang="en-US" sz="3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3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rendeztünk</a:t>
            </a:r>
            <a:r>
              <a:rPr lang="en-US" sz="3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 </a:t>
            </a:r>
            <a:br>
              <a:rPr lang="hu-HU" sz="3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 </a:t>
            </a:r>
            <a:r>
              <a:rPr lang="en-US" sz="33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remekműveket</a:t>
            </a:r>
            <a:r>
              <a:rPr lang="en-US" sz="3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3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hosszú</a:t>
            </a:r>
            <a:r>
              <a:rPr lang="en-US" sz="3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3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ideig</a:t>
            </a:r>
            <a:r>
              <a:rPr lang="en-US" sz="3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3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csodálhattuk</a:t>
            </a:r>
            <a:r>
              <a:rPr lang="en-US" sz="3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3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az</a:t>
            </a:r>
            <a:r>
              <a:rPr lang="en-US" sz="3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3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iskola</a:t>
            </a:r>
            <a:r>
              <a:rPr lang="en-US" sz="3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3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bejáratánál</a:t>
            </a:r>
            <a:r>
              <a:rPr lang="hu-HU" sz="3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</a:t>
            </a:r>
            <a:endParaRPr lang="en-US" sz="33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5A25EF04-A9CE-44DB-8F08-86B5BEB709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6095974" cy="4252522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90B0B180-B320-48DC-848D-46D6D5A3A1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9" y="-681"/>
            <a:ext cx="6096001" cy="425321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6597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0CA3509-3AF9-45FE-93ED-57BB5D5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23DA469E-8372-457D-ACCE-A74AFA59BE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975" y="182880"/>
            <a:ext cx="11823637" cy="6499784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07B4FCE8-BD74-4AC0-A432-A7F3A2571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5195"/>
            <a:ext cx="10165218" cy="2806506"/>
          </a:xfrm>
        </p:spPr>
        <p:txBody>
          <a:bodyPr anchor="b">
            <a:normAutofit/>
          </a:bodyPr>
          <a:lstStyle/>
          <a:p>
            <a:r>
              <a:rPr lang="hu-HU" sz="4000" dirty="0">
                <a:solidFill>
                  <a:srgbClr val="FFFFFF"/>
                </a:solidFill>
              </a:rPr>
              <a:t>A legrémisztőbb </a:t>
            </a:r>
            <a:r>
              <a:rPr lang="hu-HU" sz="4000" dirty="0" err="1">
                <a:solidFill>
                  <a:srgbClr val="FFFFFF"/>
                </a:solidFill>
              </a:rPr>
              <a:t>Halloweeni</a:t>
            </a:r>
            <a:r>
              <a:rPr lang="hu-HU" sz="4000" dirty="0">
                <a:solidFill>
                  <a:srgbClr val="FFFFFF"/>
                </a:solidFill>
              </a:rPr>
              <a:t> dekoráció</a:t>
            </a:r>
          </a:p>
        </p:txBody>
      </p:sp>
    </p:spTree>
    <p:extLst>
      <p:ext uri="{BB962C8B-B14F-4D97-AF65-F5344CB8AC3E}">
        <p14:creationId xmlns:p14="http://schemas.microsoft.com/office/powerpoint/2010/main" val="19411040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3061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4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5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2" name="Cím 1">
            <a:extLst>
              <a:ext uri="{FF2B5EF4-FFF2-40B4-BE49-F238E27FC236}">
                <a16:creationId xmlns:a16="http://schemas.microsoft.com/office/drawing/2014/main" id="{F909C1C6-337D-45CE-BF42-383CFC709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0" y="4563895"/>
            <a:ext cx="10415362" cy="1777829"/>
          </a:xfrm>
        </p:spPr>
        <p:txBody>
          <a:bodyPr>
            <a:normAutofit/>
          </a:bodyPr>
          <a:lstStyle/>
          <a:p>
            <a:pPr algn="ctr"/>
            <a:r>
              <a:rPr lang="hu-HU" sz="3600" dirty="0"/>
              <a:t>Egy helyi vállalkozó meghívta csöppségeinket, hogy megismerjék a sertéstartás és feldolgozás csínját-bínját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6097FF67-BD49-4B1B-ADAE-47B989AE9D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5997616" cy="4306823"/>
          </a:xfrm>
          <a:custGeom>
            <a:avLst/>
            <a:gdLst/>
            <a:ahLst/>
            <a:cxnLst/>
            <a:rect l="l" t="t" r="r" b="b"/>
            <a:pathLst>
              <a:path w="5997636" h="4306833">
                <a:moveTo>
                  <a:pt x="0" y="0"/>
                </a:moveTo>
                <a:lnTo>
                  <a:pt x="5997636" y="0"/>
                </a:lnTo>
                <a:lnTo>
                  <a:pt x="5997636" y="4302053"/>
                </a:lnTo>
                <a:lnTo>
                  <a:pt x="5313331" y="4306748"/>
                </a:lnTo>
                <a:cubicBezTo>
                  <a:pt x="3800480" y="4309129"/>
                  <a:pt x="2093145" y="4262282"/>
                  <a:pt x="400746" y="4118385"/>
                </a:cubicBezTo>
                <a:lnTo>
                  <a:pt x="0" y="4081409"/>
                </a:lnTo>
                <a:lnTo>
                  <a:pt x="0" y="2982070"/>
                </a:lnTo>
                <a:lnTo>
                  <a:pt x="0" y="2789945"/>
                </a:lnTo>
                <a:close/>
              </a:path>
            </a:pathLst>
          </a:cu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DCE42531-7795-4EDC-825B-3D3D26E058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176435" y="10"/>
            <a:ext cx="6015565" cy="4299555"/>
          </a:xfrm>
          <a:custGeom>
            <a:avLst/>
            <a:gdLst/>
            <a:ahLst/>
            <a:cxnLst/>
            <a:rect l="l" t="t" r="r" b="b"/>
            <a:pathLst>
              <a:path w="6015565" h="4299565">
                <a:moveTo>
                  <a:pt x="0" y="0"/>
                </a:moveTo>
                <a:lnTo>
                  <a:pt x="6015565" y="0"/>
                </a:lnTo>
                <a:lnTo>
                  <a:pt x="6015565" y="2789945"/>
                </a:lnTo>
                <a:lnTo>
                  <a:pt x="6015565" y="2982070"/>
                </a:lnTo>
                <a:lnTo>
                  <a:pt x="6015565" y="3957888"/>
                </a:lnTo>
                <a:lnTo>
                  <a:pt x="5937368" y="3966171"/>
                </a:lnTo>
                <a:cubicBezTo>
                  <a:pt x="3963073" y="4164120"/>
                  <a:pt x="2060717" y="4257123"/>
                  <a:pt x="577162" y="4289728"/>
                </a:cubicBezTo>
                <a:lnTo>
                  <a:pt x="0" y="429956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622939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5"/>
              </a:gs>
              <a:gs pos="25000">
                <a:schemeClr val="accent5"/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DD2BC0-6F29-4B4F-8D61-2DCF6D2E8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FADEED92-B31F-4653-B8A2-AC9C62F01FE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900" y="2898775"/>
            <a:ext cx="6080125" cy="3130550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2E6A8D61-3769-419C-B0F9-2A6F82D3A70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4875" y="2898775"/>
            <a:ext cx="1758950" cy="3130550"/>
          </a:xfrm>
          <a:prstGeom prst="rect">
            <a:avLst/>
          </a:prstGeom>
        </p:spPr>
      </p:pic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249C4DFF-7D54-4CA5-A4DC-88C543E0AB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2088" y="2898775"/>
            <a:ext cx="2003425" cy="3130550"/>
          </a:xfr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8B5F326B-33E2-4609-B4E3-F837D403B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hu-HU" sz="4000" dirty="0">
                <a:solidFill>
                  <a:srgbClr val="FFFFFF"/>
                </a:solidFill>
              </a:rPr>
              <a:t>A tél sem rettent vissza minket a kirándulástól</a:t>
            </a:r>
          </a:p>
        </p:txBody>
      </p:sp>
    </p:spTree>
    <p:extLst>
      <p:ext uri="{BB962C8B-B14F-4D97-AF65-F5344CB8AC3E}">
        <p14:creationId xmlns:p14="http://schemas.microsoft.com/office/powerpoint/2010/main" val="39114764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D527136-B2A3-4ABD-AD7B-CEB05AE46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u-HU" sz="4100" dirty="0"/>
              <a:t>A Mikulás szobája idén is nyitva állt</a:t>
            </a:r>
            <a:endParaRPr lang="en-US" sz="41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5" name="Kép 14">
            <a:extLst>
              <a:ext uri="{FF2B5EF4-FFF2-40B4-BE49-F238E27FC236}">
                <a16:creationId xmlns:a16="http://schemas.microsoft.com/office/drawing/2014/main" id="{E0DBFC1B-61C0-4751-980E-9F28E25C1D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4059916" cy="4242806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A0D0E31C-C0F3-4B3B-B8B4-F43BCF56AD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0482" y="-1"/>
            <a:ext cx="4062918" cy="4242816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EC6459E9-2B87-4B0D-A120-205CC2676D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-2"/>
          <a:stretch/>
        </p:blipFill>
        <p:spPr>
          <a:xfrm>
            <a:off x="8132064" y="10"/>
            <a:ext cx="4059936" cy="4242806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627B73E-D784-4780-AA33-DCDFE7DA1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2919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5838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49688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2480EF2-148B-4673-A9AD-34EB32FFA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724408"/>
            <a:ext cx="11206479" cy="97830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Mézeskalács</a:t>
            </a:r>
            <a: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figurákkal</a:t>
            </a:r>
            <a: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díszít</a:t>
            </a:r>
            <a:r>
              <a:rPr lang="hu-HU" sz="4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jük</a:t>
            </a:r>
            <a:r>
              <a:rPr lang="hu-HU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a termeket</a:t>
            </a:r>
            <a: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az</a:t>
            </a:r>
            <a: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Advent </a:t>
            </a:r>
            <a:r>
              <a:rPr lang="en-US" sz="4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jegyében</a:t>
            </a:r>
            <a:endParaRPr lang="en-US" sz="41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B68865F0-1670-4BFA-8F78-41767BCEA3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4059916" cy="4242806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380EA158-5F75-43D7-B6B0-D7634C6252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4090482" y="-1"/>
            <a:ext cx="4062918" cy="4242816"/>
          </a:xfrm>
          <a:prstGeom prst="rect">
            <a:avLst/>
          </a:prstGeom>
        </p:spPr>
      </p:pic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83B191F0-BF74-4C85-B666-C20CCFD753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2064" y="10"/>
            <a:ext cx="4059936" cy="424280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627B73E-D784-4780-AA33-DCDFE7DA1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2919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5838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51486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F3820E6-7101-4A19-AD00-2B5F0F951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38207"/>
          </a:xfrm>
        </p:spPr>
        <p:txBody>
          <a:bodyPr>
            <a:noAutofit/>
          </a:bodyPr>
          <a:lstStyle/>
          <a:p>
            <a:r>
              <a:rPr lang="hu-HU" sz="3000" dirty="0"/>
              <a:t>1.) Az iskolai </a:t>
            </a:r>
            <a:r>
              <a:rPr lang="hu-HU" sz="3000" dirty="0" err="1"/>
              <a:t>öko</a:t>
            </a:r>
            <a:r>
              <a:rPr lang="hu-HU" sz="3000" dirty="0"/>
              <a:t> napok, programok és témahetek, amelyek már évek óta megrendezésre kerülnek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0D340EF-7D25-4E70-9728-6A4F2996B3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0538"/>
            <a:ext cx="10515600" cy="4822337"/>
          </a:xfrm>
        </p:spPr>
        <p:txBody>
          <a:bodyPr>
            <a:normAutofit/>
          </a:bodyPr>
          <a:lstStyle/>
          <a:p>
            <a:pPr marL="342900" indent="-342900"/>
            <a:r>
              <a:rPr lang="hu-HU" dirty="0"/>
              <a:t>Naplemente túrák ősztől nyárig,</a:t>
            </a:r>
          </a:p>
          <a:p>
            <a:pPr marL="342900" lvl="0" indent="-342900"/>
            <a:r>
              <a:rPr lang="hu-HU" dirty="0"/>
              <a:t>tantermek őszi, téli, tavaszi dekorálása,</a:t>
            </a:r>
          </a:p>
          <a:p>
            <a:pPr marL="342900" lvl="0" indent="-342900"/>
            <a:r>
              <a:rPr lang="hu-HU" dirty="0"/>
              <a:t>sport versenyeken vettünk részt,</a:t>
            </a:r>
          </a:p>
          <a:p>
            <a:pPr marL="342900" lvl="0" indent="-342900"/>
            <a:r>
              <a:rPr lang="hu-HU" dirty="0"/>
              <a:t>hagyományőrző szüreti felvonulás,</a:t>
            </a:r>
          </a:p>
          <a:p>
            <a:pPr marL="342900" lvl="0" indent="-342900"/>
            <a:r>
              <a:rPr lang="hu-HU" dirty="0"/>
              <a:t>őszi facsemete ültetés,</a:t>
            </a:r>
          </a:p>
          <a:p>
            <a:pPr marL="342900" indent="-342900"/>
            <a:r>
              <a:rPr lang="hu-HU" dirty="0"/>
              <a:t>„Ki a szabadba” projekt,</a:t>
            </a:r>
          </a:p>
          <a:p>
            <a:pPr marL="342900" lvl="0" indent="-342900"/>
            <a:r>
              <a:rPr lang="hu-HU" dirty="0"/>
              <a:t>Liba napi tánc és mozgás,</a:t>
            </a:r>
          </a:p>
          <a:p>
            <a:pPr marL="342900" lvl="0" indent="-342900"/>
            <a:r>
              <a:rPr lang="hu-HU" dirty="0"/>
              <a:t>tökfaragó verseny,</a:t>
            </a:r>
          </a:p>
          <a:p>
            <a:pPr marL="342900" lvl="0" indent="-342900"/>
            <a:r>
              <a:rPr lang="hu-HU" dirty="0"/>
              <a:t>madárodúkat készítettünk.</a:t>
            </a:r>
          </a:p>
          <a:p>
            <a:pPr marL="342900" lvl="0" indent="-342900"/>
            <a:endParaRPr lang="hu-HU" dirty="0"/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857968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114C78B5-EC6B-4A39-8860-705100867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A74A3D8A-F1B2-4743-84FE-C17C5E8F7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75200"/>
            <a:ext cx="10829192" cy="1273908"/>
          </a:xfrm>
        </p:spPr>
        <p:txBody>
          <a:bodyPr anchor="t">
            <a:normAutofit/>
          </a:bodyPr>
          <a:lstStyle/>
          <a:p>
            <a:r>
              <a:rPr lang="hu-HU" sz="2800" dirty="0">
                <a:solidFill>
                  <a:schemeClr val="bg1"/>
                </a:solidFill>
              </a:rPr>
              <a:t>Amit minden évben együtt sütünk a gyerekekkel. És persze alig várjuk, hogy leehessük…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4DE1DDB3-A474-4703-A813-0B306D45D2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4000480" cy="3904882"/>
          </a:xfrm>
          <a:custGeom>
            <a:avLst/>
            <a:gdLst/>
            <a:ahLst/>
            <a:cxnLst/>
            <a:rect l="l" t="t" r="r" b="b"/>
            <a:pathLst>
              <a:path w="4000500" h="3413410">
                <a:moveTo>
                  <a:pt x="0" y="0"/>
                </a:moveTo>
                <a:lnTo>
                  <a:pt x="4000500" y="0"/>
                </a:lnTo>
                <a:lnTo>
                  <a:pt x="4000500" y="3330603"/>
                </a:lnTo>
                <a:lnTo>
                  <a:pt x="416174" y="3413410"/>
                </a:lnTo>
                <a:lnTo>
                  <a:pt x="0" y="3408169"/>
                </a:lnTo>
                <a:close/>
              </a:path>
            </a:pathLst>
          </a:custGeom>
        </p:spPr>
      </p:pic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ED34F7E0-12B8-4D26-B99D-E074A83B6B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4191002" y="10"/>
            <a:ext cx="3809998" cy="3904881"/>
          </a:xfrm>
          <a:custGeom>
            <a:avLst/>
            <a:gdLst/>
            <a:ahLst/>
            <a:cxnLst/>
            <a:rect l="l" t="t" r="r" b="b"/>
            <a:pathLst>
              <a:path w="3809998" h="3361533">
                <a:moveTo>
                  <a:pt x="0" y="0"/>
                </a:moveTo>
                <a:lnTo>
                  <a:pt x="3809998" y="0"/>
                </a:lnTo>
                <a:lnTo>
                  <a:pt x="3809998" y="3353206"/>
                </a:lnTo>
                <a:lnTo>
                  <a:pt x="1781628" y="3181423"/>
                </a:lnTo>
                <a:lnTo>
                  <a:pt x="0" y="3361533"/>
                </a:lnTo>
                <a:close/>
              </a:path>
            </a:pathLst>
          </a:cu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0935697D-1B25-4D53-A428-1214F52ADD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1500" y="-1"/>
            <a:ext cx="4000500" cy="4008409"/>
          </a:xfrm>
          <a:custGeom>
            <a:avLst/>
            <a:gdLst/>
            <a:ahLst/>
            <a:cxnLst/>
            <a:rect l="l" t="t" r="r" b="b"/>
            <a:pathLst>
              <a:path w="4000500" h="3403026">
                <a:moveTo>
                  <a:pt x="0" y="0"/>
                </a:moveTo>
                <a:lnTo>
                  <a:pt x="4000500" y="0"/>
                </a:lnTo>
                <a:lnTo>
                  <a:pt x="4000500" y="3403026"/>
                </a:lnTo>
                <a:lnTo>
                  <a:pt x="9072" y="3370108"/>
                </a:lnTo>
                <a:lnTo>
                  <a:pt x="0" y="3369340"/>
                </a:lnTo>
                <a:close/>
              </a:path>
            </a:pathLst>
          </a:cu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A50943B0-FDF7-4C2C-B784-9208C945A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4021FAB-FA86-49DE-8FC9-585A1729B7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B58B526-A432-4EB5-AA70-2BB897257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5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0633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79962C8-7E5D-4818-B7E4-C3C292227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hu-HU" sz="4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 szülői munkaközösség vezetőnk ismét e</a:t>
            </a:r>
            <a:r>
              <a:rPr lang="en-US" sz="4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lkész</a:t>
            </a:r>
            <a:r>
              <a:rPr lang="hu-HU" sz="4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ítette</a:t>
            </a:r>
            <a:r>
              <a:rPr lang="en-US" sz="4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a </a:t>
            </a:r>
            <a:r>
              <a:rPr lang="en-US" sz="4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Bethlehemi</a:t>
            </a:r>
            <a:r>
              <a:rPr lang="en-US" sz="4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csod</a:t>
            </a:r>
            <a:r>
              <a:rPr lang="hu-HU" sz="4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át</a:t>
            </a:r>
            <a:r>
              <a:rPr lang="en-US" sz="4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csupa</a:t>
            </a:r>
            <a:r>
              <a:rPr lang="en-US" sz="4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természetes</a:t>
            </a:r>
            <a:r>
              <a:rPr lang="en-US" sz="4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anyagból</a:t>
            </a:r>
            <a:endParaRPr lang="en-US" sz="4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64C6C782-6A67-4A15-96A8-88B81E0FC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6095974" cy="4252522"/>
          </a:xfrm>
          <a:prstGeom prst="rect">
            <a:avLst/>
          </a:prstGeom>
        </p:spPr>
      </p:pic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0F5EBA35-09A8-41E9-82F6-AB727C48DB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9" y="-681"/>
            <a:ext cx="6096001" cy="4253215"/>
          </a:xfrm>
          <a:prstGeom prst="rect">
            <a:avLst/>
          </a:prstGeom>
        </p:spPr>
      </p:pic>
      <p:cxnSp>
        <p:nvCxnSpPr>
          <p:cNvPr id="19" name="Straight Connector 15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04055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7EDEA10-087E-4352-A848-7D9888DC6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B88E9787-A823-4CE1-B3E8-C16002301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42090"/>
            <a:ext cx="10515600" cy="127023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4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Karácsonyi</a:t>
            </a:r>
            <a:r>
              <a:rPr lang="en-US" sz="4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hagyomány</a:t>
            </a:r>
            <a:r>
              <a:rPr lang="en-US" sz="4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őrzés</a:t>
            </a:r>
            <a:r>
              <a:rPr lang="hu-HU" sz="4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endParaRPr lang="en-US" sz="4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Kép 6" descr="A képen beltéri, fal, díszített látható&#10;&#10;Automatikusan generált leírás">
            <a:extLst>
              <a:ext uri="{FF2B5EF4-FFF2-40B4-BE49-F238E27FC236}">
                <a16:creationId xmlns:a16="http://schemas.microsoft.com/office/drawing/2014/main" id="{4F4F865D-7880-408B-A4FF-E49BB353E4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365" y="400051"/>
            <a:ext cx="3524888" cy="3647338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0" y="60"/>
                </a:moveTo>
                <a:cubicBezTo>
                  <a:pt x="945946" y="-443"/>
                  <a:pt x="1004682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9" y="18018"/>
                  <a:pt x="2192264" y="13196"/>
                </a:cubicBezTo>
                <a:cubicBezTo>
                  <a:pt x="2323253" y="7660"/>
                  <a:pt x="2454242" y="2928"/>
                  <a:pt x="2585114" y="13911"/>
                </a:cubicBezTo>
                <a:cubicBezTo>
                  <a:pt x="2699008" y="24482"/>
                  <a:pt x="2813668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5" y="161085"/>
                  <a:pt x="3501168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4" y="516245"/>
                  <a:pt x="3512114" y="559861"/>
                </a:cubicBezTo>
                <a:cubicBezTo>
                  <a:pt x="3491119" y="656469"/>
                  <a:pt x="3485618" y="754605"/>
                  <a:pt x="3495724" y="852186"/>
                </a:cubicBezTo>
                <a:cubicBezTo>
                  <a:pt x="3504578" y="948437"/>
                  <a:pt x="3505176" y="1044867"/>
                  <a:pt x="3502664" y="1141386"/>
                </a:cubicBezTo>
                <a:cubicBezTo>
                  <a:pt x="3500391" y="1228440"/>
                  <a:pt x="3500750" y="1315584"/>
                  <a:pt x="3507210" y="1402639"/>
                </a:cubicBezTo>
                <a:cubicBezTo>
                  <a:pt x="3514626" y="1500407"/>
                  <a:pt x="3520966" y="1598176"/>
                  <a:pt x="3506252" y="1695856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5" y="2178986"/>
                  <a:pt x="3505415" y="2292381"/>
                </a:cubicBezTo>
                <a:cubicBezTo>
                  <a:pt x="3514746" y="2447918"/>
                  <a:pt x="3522761" y="2603544"/>
                  <a:pt x="3508406" y="2759171"/>
                </a:cubicBezTo>
                <a:cubicBezTo>
                  <a:pt x="3497997" y="2866762"/>
                  <a:pt x="3488427" y="2974352"/>
                  <a:pt x="3496442" y="3082389"/>
                </a:cubicBezTo>
                <a:cubicBezTo>
                  <a:pt x="3502066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7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8" y="3642229"/>
                  <a:pt x="1771055" y="3636431"/>
                </a:cubicBezTo>
                <a:cubicBezTo>
                  <a:pt x="1659183" y="3633576"/>
                  <a:pt x="1547429" y="3634736"/>
                  <a:pt x="1435675" y="3638305"/>
                </a:cubicBezTo>
                <a:cubicBezTo>
                  <a:pt x="1179420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4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39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2" y="9535"/>
                </a:cubicBezTo>
                <a:cubicBezTo>
                  <a:pt x="769619" y="4223"/>
                  <a:pt x="828415" y="562"/>
                  <a:pt x="887180" y="60"/>
                </a:cubicBezTo>
                <a:close/>
              </a:path>
            </a:pathLst>
          </a:custGeom>
        </p:spPr>
      </p:pic>
      <p:pic>
        <p:nvPicPr>
          <p:cNvPr id="9" name="Kép 8" descr="A képen személy, csoport, személyek, felöltözött látható&#10;&#10;Automatikusan generált leírás">
            <a:extLst>
              <a:ext uri="{FF2B5EF4-FFF2-40B4-BE49-F238E27FC236}">
                <a16:creationId xmlns:a16="http://schemas.microsoft.com/office/drawing/2014/main" id="{BFB5B0F5-2BB9-4CFD-9ACA-E399ACD624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3556" y="400051"/>
            <a:ext cx="3524888" cy="3647338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1" y="60"/>
                </a:moveTo>
                <a:cubicBezTo>
                  <a:pt x="945947" y="-443"/>
                  <a:pt x="1004683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9" y="18018"/>
                  <a:pt x="2192264" y="13196"/>
                </a:cubicBezTo>
                <a:cubicBezTo>
                  <a:pt x="2323253" y="7660"/>
                  <a:pt x="2454242" y="2928"/>
                  <a:pt x="2585114" y="13911"/>
                </a:cubicBezTo>
                <a:cubicBezTo>
                  <a:pt x="2699008" y="24482"/>
                  <a:pt x="2813669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5" y="161085"/>
                  <a:pt x="3501169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4" y="516245"/>
                  <a:pt x="3512114" y="559861"/>
                </a:cubicBezTo>
                <a:cubicBezTo>
                  <a:pt x="3491119" y="656469"/>
                  <a:pt x="3485618" y="754605"/>
                  <a:pt x="3495724" y="852186"/>
                </a:cubicBezTo>
                <a:cubicBezTo>
                  <a:pt x="3504578" y="948437"/>
                  <a:pt x="3505176" y="1044867"/>
                  <a:pt x="3502664" y="1141385"/>
                </a:cubicBezTo>
                <a:cubicBezTo>
                  <a:pt x="3500391" y="1228440"/>
                  <a:pt x="3500750" y="1315584"/>
                  <a:pt x="3507210" y="1402639"/>
                </a:cubicBezTo>
                <a:cubicBezTo>
                  <a:pt x="3514626" y="1500407"/>
                  <a:pt x="3520966" y="1598176"/>
                  <a:pt x="3506252" y="1695857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6" y="2178986"/>
                  <a:pt x="3505415" y="2292381"/>
                </a:cubicBezTo>
                <a:cubicBezTo>
                  <a:pt x="3514746" y="2447918"/>
                  <a:pt x="3522761" y="2603544"/>
                  <a:pt x="3508406" y="2759171"/>
                </a:cubicBezTo>
                <a:cubicBezTo>
                  <a:pt x="3497997" y="2866762"/>
                  <a:pt x="3488428" y="2974352"/>
                  <a:pt x="3496442" y="3082389"/>
                </a:cubicBezTo>
                <a:cubicBezTo>
                  <a:pt x="3502066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8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8" y="3642229"/>
                  <a:pt x="1771055" y="3636431"/>
                </a:cubicBezTo>
                <a:cubicBezTo>
                  <a:pt x="1659183" y="3633576"/>
                  <a:pt x="1547429" y="3634736"/>
                  <a:pt x="1435676" y="3638305"/>
                </a:cubicBezTo>
                <a:cubicBezTo>
                  <a:pt x="1179420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4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39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2" y="9535"/>
                </a:cubicBezTo>
                <a:cubicBezTo>
                  <a:pt x="769619" y="4223"/>
                  <a:pt x="828415" y="562"/>
                  <a:pt x="887181" y="60"/>
                </a:cubicBezTo>
                <a:close/>
              </a:path>
            </a:pathLst>
          </a:custGeom>
        </p:spPr>
      </p:pic>
      <p:pic>
        <p:nvPicPr>
          <p:cNvPr id="5" name="Tartalom helye 4" descr="A képen beltéri, étkezőasztal látható&#10;&#10;Automatikusan generált leírás">
            <a:extLst>
              <a:ext uri="{FF2B5EF4-FFF2-40B4-BE49-F238E27FC236}">
                <a16:creationId xmlns:a16="http://schemas.microsoft.com/office/drawing/2014/main" id="{29BF6264-EF75-47F1-B31A-3DE136A191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6747" y="400052"/>
            <a:ext cx="3524888" cy="3647338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0" y="60"/>
                </a:moveTo>
                <a:cubicBezTo>
                  <a:pt x="945946" y="-443"/>
                  <a:pt x="1004683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8" y="18018"/>
                  <a:pt x="2192263" y="13196"/>
                </a:cubicBezTo>
                <a:cubicBezTo>
                  <a:pt x="2323253" y="7660"/>
                  <a:pt x="2454242" y="2928"/>
                  <a:pt x="2585113" y="13911"/>
                </a:cubicBezTo>
                <a:cubicBezTo>
                  <a:pt x="2699008" y="24482"/>
                  <a:pt x="2813668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4" y="161085"/>
                  <a:pt x="3501168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3" y="516245"/>
                  <a:pt x="3512114" y="559861"/>
                </a:cubicBezTo>
                <a:cubicBezTo>
                  <a:pt x="3491119" y="656469"/>
                  <a:pt x="3485617" y="754605"/>
                  <a:pt x="3495724" y="852186"/>
                </a:cubicBezTo>
                <a:cubicBezTo>
                  <a:pt x="3504577" y="948437"/>
                  <a:pt x="3505176" y="1044867"/>
                  <a:pt x="3502664" y="1141386"/>
                </a:cubicBezTo>
                <a:cubicBezTo>
                  <a:pt x="3500391" y="1228440"/>
                  <a:pt x="3500749" y="1315584"/>
                  <a:pt x="3507210" y="1402639"/>
                </a:cubicBezTo>
                <a:cubicBezTo>
                  <a:pt x="3514626" y="1500407"/>
                  <a:pt x="3520966" y="1598176"/>
                  <a:pt x="3506251" y="1695856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5" y="2178986"/>
                  <a:pt x="3505414" y="2292381"/>
                </a:cubicBezTo>
                <a:cubicBezTo>
                  <a:pt x="3514746" y="2447918"/>
                  <a:pt x="3522760" y="2603544"/>
                  <a:pt x="3508405" y="2759171"/>
                </a:cubicBezTo>
                <a:cubicBezTo>
                  <a:pt x="3497997" y="2866762"/>
                  <a:pt x="3488427" y="2974352"/>
                  <a:pt x="3496442" y="3082389"/>
                </a:cubicBezTo>
                <a:cubicBezTo>
                  <a:pt x="3502065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7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7" y="3642229"/>
                  <a:pt x="1771055" y="3636431"/>
                </a:cubicBezTo>
                <a:cubicBezTo>
                  <a:pt x="1659183" y="3633576"/>
                  <a:pt x="1547429" y="3634736"/>
                  <a:pt x="1435675" y="3638305"/>
                </a:cubicBezTo>
                <a:cubicBezTo>
                  <a:pt x="1179419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3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39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1" y="9535"/>
                </a:cubicBezTo>
                <a:cubicBezTo>
                  <a:pt x="769618" y="4223"/>
                  <a:pt x="828414" y="562"/>
                  <a:pt x="887180" y="60"/>
                </a:cubicBezTo>
                <a:close/>
              </a:path>
            </a:pathLst>
          </a:custGeom>
        </p:spPr>
      </p:pic>
      <p:sp>
        <p:nvSpPr>
          <p:cNvPr id="16" name="sketch line">
            <a:extLst>
              <a:ext uri="{FF2B5EF4-FFF2-40B4-BE49-F238E27FC236}">
                <a16:creationId xmlns:a16="http://schemas.microsoft.com/office/drawing/2014/main" id="{605D77EC-B84E-48F8-9EC4-93E851C0F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2682" y="5512322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0921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C35A348-C5D6-4112-9FDD-93A493B01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5A49D193-E4D3-44BE-AAA0-1601E711F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702628"/>
            <a:ext cx="6143626" cy="1125771"/>
          </a:xfrm>
        </p:spPr>
        <p:txBody>
          <a:bodyPr vert="horz" wrap="square" lIns="91440" tIns="45720" rIns="91440" bIns="45720" rtlCol="0" anchor="b">
            <a:normAutofit/>
          </a:bodyPr>
          <a:lstStyle/>
          <a:p>
            <a:r>
              <a:rPr lang="hu-HU" sz="5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 </a:t>
            </a:r>
            <a:r>
              <a:rPr lang="hu-HU" sz="56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kultúrban</a:t>
            </a:r>
            <a:r>
              <a:rPr lang="hu-HU" sz="5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is…</a:t>
            </a:r>
            <a:endParaRPr lang="en-US" sz="5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4C8391FA-A5E9-4635-BF42-2E667BFD37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4000480" cy="4005933"/>
          </a:xfrm>
          <a:custGeom>
            <a:avLst/>
            <a:gdLst/>
            <a:ahLst/>
            <a:cxnLst/>
            <a:rect l="l" t="t" r="r" b="b"/>
            <a:pathLst>
              <a:path w="4000500" h="4005943">
                <a:moveTo>
                  <a:pt x="0" y="0"/>
                </a:moveTo>
                <a:lnTo>
                  <a:pt x="4000500" y="0"/>
                </a:lnTo>
                <a:lnTo>
                  <a:pt x="4000500" y="3936797"/>
                </a:lnTo>
                <a:lnTo>
                  <a:pt x="3316514" y="4005943"/>
                </a:lnTo>
                <a:lnTo>
                  <a:pt x="0" y="3964175"/>
                </a:lnTo>
                <a:close/>
              </a:path>
            </a:pathLst>
          </a:cu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07BE7A51-7FB2-4AD4-9D9B-63BA7E3D41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1002" y="10"/>
            <a:ext cx="3809998" cy="3917529"/>
          </a:xfrm>
          <a:custGeom>
            <a:avLst/>
            <a:gdLst/>
            <a:ahLst/>
            <a:cxnLst/>
            <a:rect l="l" t="t" r="r" b="b"/>
            <a:pathLst>
              <a:path w="3809998" h="3917539">
                <a:moveTo>
                  <a:pt x="0" y="0"/>
                </a:moveTo>
                <a:lnTo>
                  <a:pt x="3809998" y="0"/>
                </a:lnTo>
                <a:lnTo>
                  <a:pt x="3809998" y="3909212"/>
                </a:lnTo>
                <a:lnTo>
                  <a:pt x="1781628" y="3737429"/>
                </a:lnTo>
                <a:lnTo>
                  <a:pt x="0" y="3917539"/>
                </a:lnTo>
                <a:close/>
              </a:path>
            </a:pathLst>
          </a:cu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743DAC89-74E2-471B-BF4D-974AB0249C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1500" y="10"/>
            <a:ext cx="4000500" cy="3959022"/>
          </a:xfrm>
          <a:custGeom>
            <a:avLst/>
            <a:gdLst/>
            <a:ahLst/>
            <a:cxnLst/>
            <a:rect l="l" t="t" r="r" b="b"/>
            <a:pathLst>
              <a:path w="4000500" h="3959032">
                <a:moveTo>
                  <a:pt x="0" y="0"/>
                </a:moveTo>
                <a:lnTo>
                  <a:pt x="4000500" y="0"/>
                </a:lnTo>
                <a:lnTo>
                  <a:pt x="4000500" y="3959032"/>
                </a:lnTo>
                <a:lnTo>
                  <a:pt x="9072" y="3926114"/>
                </a:lnTo>
                <a:lnTo>
                  <a:pt x="0" y="3925346"/>
                </a:lnTo>
                <a:close/>
              </a:path>
            </a:pathLst>
          </a:cu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C0B7807-0C83-4963-821A-69B172722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B027EC7-3252-48A2-A7A4-1741F72E47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EBC51E4-7477-4290-BBD0-18AD942C3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5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22405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3061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4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5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6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7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2" name="Cím 1">
            <a:extLst>
              <a:ext uri="{FF2B5EF4-FFF2-40B4-BE49-F238E27FC236}">
                <a16:creationId xmlns:a16="http://schemas.microsoft.com/office/drawing/2014/main" id="{2BBF2885-CD8F-4226-8AC2-92A98843E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0" y="4760132"/>
            <a:ext cx="5093596" cy="1777829"/>
          </a:xfrm>
        </p:spPr>
        <p:txBody>
          <a:bodyPr>
            <a:normAutofit/>
          </a:bodyPr>
          <a:lstStyle/>
          <a:p>
            <a:pPr algn="r"/>
            <a:r>
              <a:rPr lang="hu-HU" sz="4000"/>
              <a:t>Farsangi parádé</a:t>
            </a:r>
          </a:p>
        </p:txBody>
      </p:sp>
      <p:pic>
        <p:nvPicPr>
          <p:cNvPr id="9" name="Tartalom helye 8" descr="A képen személy, beltéri, padló, fal látható&#10;&#10;Automatikusan generált leírás">
            <a:extLst>
              <a:ext uri="{FF2B5EF4-FFF2-40B4-BE49-F238E27FC236}">
                <a16:creationId xmlns:a16="http://schemas.microsoft.com/office/drawing/2014/main" id="{4F84109A-769B-47A7-9954-D465BED684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2872"/>
            <a:ext cx="12191980" cy="4595954"/>
          </a:xfrm>
          <a:custGeom>
            <a:avLst/>
            <a:gdLst/>
            <a:ahLst/>
            <a:cxnLst/>
            <a:rect l="l" t="t" r="r" b="b"/>
            <a:pathLst>
              <a:path w="12192000" h="4621300">
                <a:moveTo>
                  <a:pt x="0" y="0"/>
                </a:moveTo>
                <a:lnTo>
                  <a:pt x="12192000" y="0"/>
                </a:lnTo>
                <a:lnTo>
                  <a:pt x="12192000" y="3104412"/>
                </a:lnTo>
                <a:lnTo>
                  <a:pt x="12192000" y="3296537"/>
                </a:lnTo>
                <a:lnTo>
                  <a:pt x="12192000" y="4272355"/>
                </a:lnTo>
                <a:lnTo>
                  <a:pt x="12113803" y="4280638"/>
                </a:lnTo>
                <a:cubicBezTo>
                  <a:pt x="10139508" y="4478587"/>
                  <a:pt x="8237152" y="4571590"/>
                  <a:pt x="6753597" y="4604195"/>
                </a:cubicBezTo>
                <a:cubicBezTo>
                  <a:pt x="4940362" y="4644044"/>
                  <a:pt x="2657278" y="4624714"/>
                  <a:pt x="400746" y="4432852"/>
                </a:cubicBezTo>
                <a:lnTo>
                  <a:pt x="0" y="4395876"/>
                </a:lnTo>
                <a:lnTo>
                  <a:pt x="0" y="3296537"/>
                </a:lnTo>
                <a:lnTo>
                  <a:pt x="0" y="310441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557674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9">
            <a:extLst>
              <a:ext uri="{FF2B5EF4-FFF2-40B4-BE49-F238E27FC236}">
                <a16:creationId xmlns:a16="http://schemas.microsoft.com/office/drawing/2014/main" id="{765F4110-C0FC-4D61-ACD2-A7C950EAE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27745002-86A8-4696-BC44-BF0E866B6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 mesehősök</a:t>
            </a:r>
          </a:p>
        </p:txBody>
      </p:sp>
      <p:cxnSp>
        <p:nvCxnSpPr>
          <p:cNvPr id="25" name="Straight Connector 11">
            <a:extLst>
              <a:ext uri="{FF2B5EF4-FFF2-40B4-BE49-F238E27FC236}">
                <a16:creationId xmlns:a16="http://schemas.microsoft.com/office/drawing/2014/main" id="{CC94CBDB-A76C-499E-95AB-C0A049E31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3F849D8F-F307-436E-B996-2621C2E496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317635" y="321733"/>
            <a:ext cx="4160452" cy="6214534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8E0FECE6-F744-482C-A958-E72E97C31F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6346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>
            <a:extLst>
              <a:ext uri="{FF2B5EF4-FFF2-40B4-BE49-F238E27FC236}">
                <a16:creationId xmlns:a16="http://schemas.microsoft.com/office/drawing/2014/main" id="{2BD530BB-7DCB-4B20-933B-3486270C3E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" y="-6"/>
            <a:ext cx="12192000" cy="6858000"/>
          </a:xfrm>
          <a:prstGeom prst="rect">
            <a:avLst/>
          </a:prstGeom>
        </p:spPr>
      </p:pic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ACF3BB5C-4C63-4924-9BF8-1E353D1B85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6105116" cy="6240777"/>
          </a:xfrm>
          <a:custGeom>
            <a:avLst/>
            <a:gdLst/>
            <a:ahLst/>
            <a:cxnLst/>
            <a:rect l="l" t="t" r="r" b="b"/>
            <a:pathLst>
              <a:path w="6105136" h="6240787">
                <a:moveTo>
                  <a:pt x="0" y="0"/>
                </a:moveTo>
                <a:lnTo>
                  <a:pt x="4523152" y="0"/>
                </a:lnTo>
                <a:lnTo>
                  <a:pt x="4608623" y="39946"/>
                </a:lnTo>
                <a:cubicBezTo>
                  <a:pt x="4678991" y="74838"/>
                  <a:pt x="4748927" y="110669"/>
                  <a:pt x="4823827" y="132755"/>
                </a:cubicBezTo>
                <a:cubicBezTo>
                  <a:pt x="4855776" y="142154"/>
                  <a:pt x="4894198" y="175047"/>
                  <a:pt x="4905422" y="207003"/>
                </a:cubicBezTo>
                <a:cubicBezTo>
                  <a:pt x="4941685" y="310386"/>
                  <a:pt x="5665659" y="600325"/>
                  <a:pt x="5580181" y="692427"/>
                </a:cubicBezTo>
                <a:cubicBezTo>
                  <a:pt x="5544781" y="730492"/>
                  <a:pt x="5499020" y="757748"/>
                  <a:pt x="5451100" y="795341"/>
                </a:cubicBezTo>
                <a:cubicBezTo>
                  <a:pt x="5523197" y="866299"/>
                  <a:pt x="5604356" y="897314"/>
                  <a:pt x="5690699" y="918459"/>
                </a:cubicBezTo>
                <a:cubicBezTo>
                  <a:pt x="5716602" y="925039"/>
                  <a:pt x="5742073" y="938195"/>
                  <a:pt x="5744662" y="970151"/>
                </a:cubicBezTo>
                <a:cubicBezTo>
                  <a:pt x="5747252" y="1003514"/>
                  <a:pt x="5720917" y="1016670"/>
                  <a:pt x="5698902" y="1032179"/>
                </a:cubicBezTo>
                <a:cubicBezTo>
                  <a:pt x="5668250" y="1053794"/>
                  <a:pt x="5638462" y="1072593"/>
                  <a:pt x="5599609" y="1075412"/>
                </a:cubicBezTo>
                <a:cubicBezTo>
                  <a:pt x="5535715" y="1079641"/>
                  <a:pt x="5505065" y="1139790"/>
                  <a:pt x="5467939" y="1184902"/>
                </a:cubicBezTo>
                <a:cubicBezTo>
                  <a:pt x="5447216" y="1210280"/>
                  <a:pt x="5436855" y="1261499"/>
                  <a:pt x="5473118" y="1270428"/>
                </a:cubicBezTo>
                <a:cubicBezTo>
                  <a:pt x="5560323" y="1292044"/>
                  <a:pt x="5553415" y="1354544"/>
                  <a:pt x="5551259" y="1425502"/>
                </a:cubicBezTo>
                <a:cubicBezTo>
                  <a:pt x="5548236" y="1513377"/>
                  <a:pt x="5496862" y="1553789"/>
                  <a:pt x="5433832" y="1587625"/>
                </a:cubicBezTo>
                <a:cubicBezTo>
                  <a:pt x="5412247" y="1599371"/>
                  <a:pt x="5381597" y="1598900"/>
                  <a:pt x="5373392" y="1635554"/>
                </a:cubicBezTo>
                <a:cubicBezTo>
                  <a:pt x="5408793" y="1670331"/>
                  <a:pt x="5451964" y="1642134"/>
                  <a:pt x="5489956" y="1652001"/>
                </a:cubicBezTo>
                <a:cubicBezTo>
                  <a:pt x="5521470" y="1659991"/>
                  <a:pt x="5573707" y="1655762"/>
                  <a:pt x="5530536" y="1719670"/>
                </a:cubicBezTo>
                <a:cubicBezTo>
                  <a:pt x="5518014" y="1737997"/>
                  <a:pt x="5532692" y="1752096"/>
                  <a:pt x="5548668" y="1753506"/>
                </a:cubicBezTo>
                <a:cubicBezTo>
                  <a:pt x="5676454" y="1768073"/>
                  <a:pt x="5617741" y="1897301"/>
                  <a:pt x="5658753" y="1965440"/>
                </a:cubicBezTo>
                <a:cubicBezTo>
                  <a:pt x="5669976" y="1984234"/>
                  <a:pt x="5657889" y="2016659"/>
                  <a:pt x="5640189" y="2024647"/>
                </a:cubicBezTo>
                <a:cubicBezTo>
                  <a:pt x="5527080" y="2077279"/>
                  <a:pt x="5511540" y="2202748"/>
                  <a:pt x="5456712" y="2310829"/>
                </a:cubicBezTo>
                <a:cubicBezTo>
                  <a:pt x="5516289" y="2353591"/>
                  <a:pt x="5587520" y="2362989"/>
                  <a:pt x="5651844" y="2390715"/>
                </a:cubicBezTo>
                <a:cubicBezTo>
                  <a:pt x="5718760" y="2419850"/>
                  <a:pt x="5718760" y="2441466"/>
                  <a:pt x="5663501" y="2526050"/>
                </a:cubicBezTo>
                <a:cubicBezTo>
                  <a:pt x="5807259" y="2544380"/>
                  <a:pt x="5807259" y="2544380"/>
                  <a:pt x="5762794" y="2677365"/>
                </a:cubicBezTo>
                <a:cubicBezTo>
                  <a:pt x="5883243" y="2689583"/>
                  <a:pt x="5962676" y="2752552"/>
                  <a:pt x="5981237" y="2890238"/>
                </a:cubicBezTo>
                <a:cubicBezTo>
                  <a:pt x="5990305" y="2956967"/>
                  <a:pt x="6044700" y="2988450"/>
                  <a:pt x="6105136" y="3033093"/>
                </a:cubicBezTo>
                <a:cubicBezTo>
                  <a:pt x="6030022" y="3076327"/>
                  <a:pt x="5979081" y="3166550"/>
                  <a:pt x="5891443" y="3071156"/>
                </a:cubicBezTo>
                <a:cubicBezTo>
                  <a:pt x="5859498" y="3036383"/>
                  <a:pt x="5862517" y="3080554"/>
                  <a:pt x="5858202" y="3093243"/>
                </a:cubicBezTo>
                <a:cubicBezTo>
                  <a:pt x="5847842" y="3124256"/>
                  <a:pt x="5869424" y="3144934"/>
                  <a:pt x="5883673" y="3168428"/>
                </a:cubicBezTo>
                <a:cubicBezTo>
                  <a:pt x="5897486" y="3191926"/>
                  <a:pt x="5913893" y="3216830"/>
                  <a:pt x="5917778" y="3243149"/>
                </a:cubicBezTo>
                <a:cubicBezTo>
                  <a:pt x="5920365" y="3261475"/>
                  <a:pt x="5907848" y="3288257"/>
                  <a:pt x="5894034" y="3301887"/>
                </a:cubicBezTo>
                <a:cubicBezTo>
                  <a:pt x="5821506" y="3373784"/>
                  <a:pt x="5864677" y="3535437"/>
                  <a:pt x="5727393" y="3556115"/>
                </a:cubicBezTo>
                <a:cubicBezTo>
                  <a:pt x="5665659" y="3565510"/>
                  <a:pt x="5635872" y="3624721"/>
                  <a:pt x="5590543" y="3657145"/>
                </a:cubicBezTo>
                <a:cubicBezTo>
                  <a:pt x="5432970" y="3770396"/>
                  <a:pt x="5327632" y="3916071"/>
                  <a:pt x="5278850" y="4116255"/>
                </a:cubicBezTo>
                <a:cubicBezTo>
                  <a:pt x="5265468" y="4171705"/>
                  <a:pt x="5214092" y="4216350"/>
                  <a:pt x="5180851" y="4265220"/>
                </a:cubicBezTo>
                <a:cubicBezTo>
                  <a:pt x="5196826" y="4300933"/>
                  <a:pt x="5284029" y="4223867"/>
                  <a:pt x="5253380" y="4317849"/>
                </a:cubicBezTo>
                <a:cubicBezTo>
                  <a:pt x="5230067" y="4388339"/>
                  <a:pt x="5170490" y="4432042"/>
                  <a:pt x="5114368" y="4473866"/>
                </a:cubicBezTo>
                <a:cubicBezTo>
                  <a:pt x="5050475" y="4521325"/>
                  <a:pt x="4979676" y="4559388"/>
                  <a:pt x="4950749" y="4647262"/>
                </a:cubicBezTo>
                <a:cubicBezTo>
                  <a:pt x="4944706" y="4666061"/>
                  <a:pt x="4925279" y="4685796"/>
                  <a:pt x="4908013" y="4693317"/>
                </a:cubicBezTo>
                <a:cubicBezTo>
                  <a:pt x="4007468" y="6239820"/>
                  <a:pt x="1790648" y="6250156"/>
                  <a:pt x="1535079" y="6239347"/>
                </a:cubicBezTo>
                <a:cubicBezTo>
                  <a:pt x="1225543" y="6225721"/>
                  <a:pt x="932844" y="6130326"/>
                  <a:pt x="645760" y="6011438"/>
                </a:cubicBezTo>
                <a:cubicBezTo>
                  <a:pt x="524448" y="5961158"/>
                  <a:pt x="411775" y="5889730"/>
                  <a:pt x="293915" y="5834280"/>
                </a:cubicBezTo>
                <a:cubicBezTo>
                  <a:pt x="212539" y="5795981"/>
                  <a:pt x="140444" y="5740295"/>
                  <a:pt x="68403" y="5686489"/>
                </a:cubicBezTo>
                <a:lnTo>
                  <a:pt x="0" y="5638313"/>
                </a:lnTo>
                <a:close/>
              </a:path>
            </a:pathLst>
          </a:cu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C2BFEFB3-D870-48BE-AD69-A9E03BFE1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5595" y="4224938"/>
            <a:ext cx="6288199" cy="14593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hu-HU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 százegy gyönyörű dalmata</a:t>
            </a: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75797B3F-D8B2-486D-9CEB-C13EA27928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5158" y="232015"/>
            <a:ext cx="4941485" cy="3877363"/>
          </a:xfrm>
          <a:custGeom>
            <a:avLst/>
            <a:gdLst/>
            <a:ahLst/>
            <a:cxnLst/>
            <a:rect l="l" t="t" r="r" b="b"/>
            <a:pathLst>
              <a:path w="4569568" h="3877363">
                <a:moveTo>
                  <a:pt x="3843224" y="17"/>
                </a:moveTo>
                <a:cubicBezTo>
                  <a:pt x="3853657" y="-269"/>
                  <a:pt x="3863732" y="3160"/>
                  <a:pt x="3872078" y="16745"/>
                </a:cubicBezTo>
                <a:cubicBezTo>
                  <a:pt x="3827725" y="52547"/>
                  <a:pt x="3771210" y="39089"/>
                  <a:pt x="3711358" y="79463"/>
                </a:cubicBezTo>
                <a:cubicBezTo>
                  <a:pt x="3808648" y="66766"/>
                  <a:pt x="3885671" y="56609"/>
                  <a:pt x="3962692" y="46454"/>
                </a:cubicBezTo>
                <a:cubicBezTo>
                  <a:pt x="3964124" y="53563"/>
                  <a:pt x="3965554" y="60673"/>
                  <a:pt x="3966984" y="67782"/>
                </a:cubicBezTo>
                <a:cubicBezTo>
                  <a:pt x="3868502" y="82763"/>
                  <a:pt x="3777410" y="121359"/>
                  <a:pt x="3681550" y="148529"/>
                </a:cubicBezTo>
                <a:cubicBezTo>
                  <a:pt x="3690374" y="165289"/>
                  <a:pt x="3699196" y="161987"/>
                  <a:pt x="3707066" y="160972"/>
                </a:cubicBezTo>
                <a:cubicBezTo>
                  <a:pt x="3758334" y="154369"/>
                  <a:pt x="3809602" y="147768"/>
                  <a:pt x="3858724" y="129739"/>
                </a:cubicBezTo>
                <a:cubicBezTo>
                  <a:pt x="3869693" y="125675"/>
                  <a:pt x="3883047" y="125675"/>
                  <a:pt x="3889247" y="137864"/>
                </a:cubicBezTo>
                <a:cubicBezTo>
                  <a:pt x="3898070" y="155131"/>
                  <a:pt x="3885433" y="166304"/>
                  <a:pt x="3874225" y="175697"/>
                </a:cubicBezTo>
                <a:cubicBezTo>
                  <a:pt x="3854670" y="191949"/>
                  <a:pt x="3831064" y="187379"/>
                  <a:pt x="3808410" y="190425"/>
                </a:cubicBezTo>
                <a:cubicBezTo>
                  <a:pt x="3748081" y="198297"/>
                  <a:pt x="3719226" y="222927"/>
                  <a:pt x="3705872" y="279299"/>
                </a:cubicBezTo>
                <a:cubicBezTo>
                  <a:pt x="3758811" y="256445"/>
                  <a:pt x="3809842" y="284631"/>
                  <a:pt x="3861109" y="268633"/>
                </a:cubicBezTo>
                <a:cubicBezTo>
                  <a:pt x="3874463" y="264571"/>
                  <a:pt x="3895685" y="270664"/>
                  <a:pt x="3888532" y="290216"/>
                </a:cubicBezTo>
                <a:cubicBezTo>
                  <a:pt x="3881854" y="308499"/>
                  <a:pt x="3859678" y="321702"/>
                  <a:pt x="3899025" y="318148"/>
                </a:cubicBezTo>
                <a:cubicBezTo>
                  <a:pt x="3927162" y="315608"/>
                  <a:pt x="3982246" y="336176"/>
                  <a:pt x="3959116" y="341254"/>
                </a:cubicBezTo>
                <a:cubicBezTo>
                  <a:pt x="3930024" y="347603"/>
                  <a:pt x="3901646" y="356744"/>
                  <a:pt x="3864685" y="367154"/>
                </a:cubicBezTo>
                <a:cubicBezTo>
                  <a:pt x="3905463" y="384166"/>
                  <a:pt x="3934793" y="380611"/>
                  <a:pt x="3965554" y="367154"/>
                </a:cubicBezTo>
                <a:cubicBezTo>
                  <a:pt x="4002753" y="350903"/>
                  <a:pt x="4051161" y="331098"/>
                  <a:pt x="4081445" y="349381"/>
                </a:cubicBezTo>
                <a:cubicBezTo>
                  <a:pt x="4126752" y="376803"/>
                  <a:pt x="4164428" y="359536"/>
                  <a:pt x="4204966" y="354966"/>
                </a:cubicBezTo>
                <a:cubicBezTo>
                  <a:pt x="4287472" y="345570"/>
                  <a:pt x="4369264" y="329827"/>
                  <a:pt x="4452008" y="322211"/>
                </a:cubicBezTo>
                <a:cubicBezTo>
                  <a:pt x="4485154" y="319164"/>
                  <a:pt x="4520922" y="304691"/>
                  <a:pt x="4569568" y="324495"/>
                </a:cubicBezTo>
                <a:cubicBezTo>
                  <a:pt x="4349232" y="425810"/>
                  <a:pt x="4112683" y="419463"/>
                  <a:pt x="3915955" y="544899"/>
                </a:cubicBezTo>
                <a:cubicBezTo>
                  <a:pt x="3924301" y="556833"/>
                  <a:pt x="3966745" y="590858"/>
                  <a:pt x="3949339" y="593397"/>
                </a:cubicBezTo>
                <a:cubicBezTo>
                  <a:pt x="3900455" y="600761"/>
                  <a:pt x="3857056" y="625645"/>
                  <a:pt x="3812464" y="646212"/>
                </a:cubicBezTo>
                <a:cubicBezTo>
                  <a:pt x="3793148" y="655100"/>
                  <a:pt x="3769780" y="666781"/>
                  <a:pt x="3778841" y="698520"/>
                </a:cubicBezTo>
                <a:cubicBezTo>
                  <a:pt x="3795295" y="707407"/>
                  <a:pt x="3807456" y="694965"/>
                  <a:pt x="3821047" y="693950"/>
                </a:cubicBezTo>
                <a:cubicBezTo>
                  <a:pt x="3834878" y="692935"/>
                  <a:pt x="3865879" y="699535"/>
                  <a:pt x="3857293" y="703852"/>
                </a:cubicBezTo>
                <a:cubicBezTo>
                  <a:pt x="3818186" y="723405"/>
                  <a:pt x="3888532" y="770380"/>
                  <a:pt x="3842271" y="770380"/>
                </a:cubicBezTo>
                <a:cubicBezTo>
                  <a:pt x="3764772" y="770633"/>
                  <a:pt x="3723519" y="853919"/>
                  <a:pt x="3648882" y="856205"/>
                </a:cubicBezTo>
                <a:cubicBezTo>
                  <a:pt x="3636960" y="856458"/>
                  <a:pt x="3631236" y="871185"/>
                  <a:pt x="3631474" y="884136"/>
                </a:cubicBezTo>
                <a:cubicBezTo>
                  <a:pt x="3631474" y="899626"/>
                  <a:pt x="3642444" y="902418"/>
                  <a:pt x="3654605" y="903942"/>
                </a:cubicBezTo>
                <a:cubicBezTo>
                  <a:pt x="3673205" y="906226"/>
                  <a:pt x="3692520" y="884136"/>
                  <a:pt x="3717081" y="914098"/>
                </a:cubicBezTo>
                <a:cubicBezTo>
                  <a:pt x="3672966" y="931618"/>
                  <a:pt x="3628852" y="949140"/>
                  <a:pt x="3629568" y="1009319"/>
                </a:cubicBezTo>
                <a:cubicBezTo>
                  <a:pt x="3629805" y="1025569"/>
                  <a:pt x="3611444" y="1031663"/>
                  <a:pt x="3597613" y="1035726"/>
                </a:cubicBezTo>
                <a:cubicBezTo>
                  <a:pt x="3574721" y="1042329"/>
                  <a:pt x="3555408" y="1054009"/>
                  <a:pt x="3543006" y="1076608"/>
                </a:cubicBezTo>
                <a:cubicBezTo>
                  <a:pt x="3543246" y="1080925"/>
                  <a:pt x="3543484" y="1085495"/>
                  <a:pt x="3542052" y="1089050"/>
                </a:cubicBezTo>
                <a:cubicBezTo>
                  <a:pt x="3546106" y="1143642"/>
                  <a:pt x="3579490" y="1142118"/>
                  <a:pt x="3616451" y="1132978"/>
                </a:cubicBezTo>
                <a:cubicBezTo>
                  <a:pt x="3660566" y="1121805"/>
                  <a:pt x="3704204" y="1101491"/>
                  <a:pt x="3750703" y="1121043"/>
                </a:cubicBezTo>
                <a:cubicBezTo>
                  <a:pt x="3685126" y="1147197"/>
                  <a:pt x="3613828" y="1149228"/>
                  <a:pt x="3552307" y="1186555"/>
                </a:cubicBezTo>
                <a:cubicBezTo>
                  <a:pt x="3777410" y="1193411"/>
                  <a:pt x="3976284" y="1075591"/>
                  <a:pt x="4194473" y="1030395"/>
                </a:cubicBezTo>
                <a:cubicBezTo>
                  <a:pt x="4187082" y="1060610"/>
                  <a:pt x="4169436" y="1066704"/>
                  <a:pt x="4153459" y="1071275"/>
                </a:cubicBezTo>
                <a:cubicBezTo>
                  <a:pt x="4072860" y="1094129"/>
                  <a:pt x="4002278" y="1139581"/>
                  <a:pt x="3928831" y="1178936"/>
                </a:cubicBezTo>
                <a:cubicBezTo>
                  <a:pt x="3898548" y="1195188"/>
                  <a:pt x="3876608" y="1211440"/>
                  <a:pt x="3865164" y="1246481"/>
                </a:cubicBezTo>
                <a:cubicBezTo>
                  <a:pt x="3854908" y="1278221"/>
                  <a:pt x="3835117" y="1292948"/>
                  <a:pt x="3798395" y="1283806"/>
                </a:cubicBezTo>
                <a:cubicBezTo>
                  <a:pt x="3768588" y="1276188"/>
                  <a:pt x="3735920" y="1280251"/>
                  <a:pt x="3704681" y="1283045"/>
                </a:cubicBezTo>
                <a:cubicBezTo>
                  <a:pt x="3668674" y="1286092"/>
                  <a:pt x="3628374" y="1321895"/>
                  <a:pt x="3638151" y="1340431"/>
                </a:cubicBezTo>
                <a:cubicBezTo>
                  <a:pt x="3654843" y="1371917"/>
                  <a:pt x="3682743" y="1356174"/>
                  <a:pt x="3707542" y="1352619"/>
                </a:cubicBezTo>
                <a:cubicBezTo>
                  <a:pt x="3735681" y="1348303"/>
                  <a:pt x="3787902" y="1339415"/>
                  <a:pt x="3788856" y="1343224"/>
                </a:cubicBezTo>
                <a:cubicBezTo>
                  <a:pt x="3807219" y="1422193"/>
                  <a:pt x="3936463" y="1353382"/>
                  <a:pt x="3964363" y="1346270"/>
                </a:cubicBezTo>
                <a:cubicBezTo>
                  <a:pt x="3999176" y="1337384"/>
                  <a:pt x="4031845" y="1353635"/>
                  <a:pt x="4064991" y="1357443"/>
                </a:cubicBezTo>
                <a:cubicBezTo>
                  <a:pt x="4094560" y="1360998"/>
                  <a:pt x="4261720" y="1371917"/>
                  <a:pt x="4296295" y="1338398"/>
                </a:cubicBezTo>
                <a:cubicBezTo>
                  <a:pt x="4301064" y="1364552"/>
                  <a:pt x="4291050" y="1375217"/>
                  <a:pt x="4282702" y="1387152"/>
                </a:cubicBezTo>
                <a:cubicBezTo>
                  <a:pt x="4271019" y="1404164"/>
                  <a:pt x="4269110" y="1416099"/>
                  <a:pt x="4291288" y="1429556"/>
                </a:cubicBezTo>
                <a:cubicBezTo>
                  <a:pt x="4354480" y="1468154"/>
                  <a:pt x="4353524" y="1469422"/>
                  <a:pt x="4294626" y="1521730"/>
                </a:cubicBezTo>
                <a:cubicBezTo>
                  <a:pt x="4291763" y="1524015"/>
                  <a:pt x="4292957" y="1531633"/>
                  <a:pt x="4292480" y="1536712"/>
                </a:cubicBezTo>
                <a:cubicBezTo>
                  <a:pt x="4307980" y="1544836"/>
                  <a:pt x="4326102" y="1524523"/>
                  <a:pt x="4344224" y="1546361"/>
                </a:cubicBezTo>
                <a:cubicBezTo>
                  <a:pt x="4265296" y="1642341"/>
                  <a:pt x="4144874" y="1665955"/>
                  <a:pt x="4035898" y="1738070"/>
                </a:cubicBezTo>
                <a:cubicBezTo>
                  <a:pt x="4124128" y="1761938"/>
                  <a:pt x="4177066" y="1678652"/>
                  <a:pt x="4241926" y="1689317"/>
                </a:cubicBezTo>
                <a:cubicBezTo>
                  <a:pt x="4274357" y="1715471"/>
                  <a:pt x="4178020" y="1757368"/>
                  <a:pt x="4269826" y="1769810"/>
                </a:cubicBezTo>
                <a:cubicBezTo>
                  <a:pt x="4230002" y="1792663"/>
                  <a:pt x="4200434" y="1815006"/>
                  <a:pt x="4173012" y="1841415"/>
                </a:cubicBezTo>
                <a:cubicBezTo>
                  <a:pt x="4124128" y="1888644"/>
                  <a:pt x="4114590" y="1919623"/>
                  <a:pt x="4137244" y="1983103"/>
                </a:cubicBezTo>
                <a:cubicBezTo>
                  <a:pt x="4152029" y="2024746"/>
                  <a:pt x="4173728" y="2063089"/>
                  <a:pt x="4154652" y="2112602"/>
                </a:cubicBezTo>
                <a:cubicBezTo>
                  <a:pt x="4141298" y="2146628"/>
                  <a:pt x="4146544" y="2168972"/>
                  <a:pt x="4196142" y="2153737"/>
                </a:cubicBezTo>
                <a:cubicBezTo>
                  <a:pt x="4249557" y="2137485"/>
                  <a:pt x="4269587" y="2167956"/>
                  <a:pt x="4256234" y="2227627"/>
                </a:cubicBezTo>
                <a:cubicBezTo>
                  <a:pt x="4247650" y="2265970"/>
                  <a:pt x="4256712" y="2277649"/>
                  <a:pt x="4293433" y="2273333"/>
                </a:cubicBezTo>
                <a:cubicBezTo>
                  <a:pt x="4333972" y="2268509"/>
                  <a:pt x="4372602" y="2243370"/>
                  <a:pt x="4422678" y="2255559"/>
                </a:cubicBezTo>
                <a:cubicBezTo>
                  <a:pt x="4382618" y="2325134"/>
                  <a:pt x="4297010" y="2305328"/>
                  <a:pt x="4250272" y="2371602"/>
                </a:cubicBezTo>
                <a:cubicBezTo>
                  <a:pt x="4306072" y="2371854"/>
                  <a:pt x="4348756" y="2371602"/>
                  <a:pt x="4390009" y="2357127"/>
                </a:cubicBezTo>
                <a:cubicBezTo>
                  <a:pt x="4407179" y="2351286"/>
                  <a:pt x="4426018" y="2345194"/>
                  <a:pt x="4435554" y="2365252"/>
                </a:cubicBezTo>
                <a:cubicBezTo>
                  <a:pt x="4446762" y="2389375"/>
                  <a:pt x="4423632" y="2398516"/>
                  <a:pt x="4409562" y="2402832"/>
                </a:cubicBezTo>
                <a:cubicBezTo>
                  <a:pt x="4369978" y="2415021"/>
                  <a:pt x="4339695" y="2443968"/>
                  <a:pt x="4307026" y="2466566"/>
                </a:cubicBezTo>
                <a:cubicBezTo>
                  <a:pt x="4235250" y="2516082"/>
                  <a:pt x="4156558" y="2557470"/>
                  <a:pt x="4095751" y="2639233"/>
                </a:cubicBezTo>
                <a:cubicBezTo>
                  <a:pt x="4172297" y="2618411"/>
                  <a:pt x="4229288" y="2569913"/>
                  <a:pt x="4300350" y="2560010"/>
                </a:cubicBezTo>
                <a:cubicBezTo>
                  <a:pt x="4238826" y="2634409"/>
                  <a:pt x="4159659" y="2683415"/>
                  <a:pt x="4084784" y="2737500"/>
                </a:cubicBezTo>
                <a:cubicBezTo>
                  <a:pt x="4063322" y="2752735"/>
                  <a:pt x="4041622" y="2763146"/>
                  <a:pt x="4036853" y="2796409"/>
                </a:cubicBezTo>
                <a:cubicBezTo>
                  <a:pt x="4027552" y="2860905"/>
                  <a:pt x="3999653" y="2914228"/>
                  <a:pt x="3940039" y="2942666"/>
                </a:cubicBezTo>
                <a:cubicBezTo>
                  <a:pt x="3939562" y="2942922"/>
                  <a:pt x="3942900" y="2952571"/>
                  <a:pt x="3944808" y="2959171"/>
                </a:cubicBezTo>
                <a:cubicBezTo>
                  <a:pt x="3981292" y="2961204"/>
                  <a:pt x="4010145" y="2923115"/>
                  <a:pt x="4056645" y="2935557"/>
                </a:cubicBezTo>
                <a:cubicBezTo>
                  <a:pt x="4012052" y="2987356"/>
                  <a:pt x="3974853" y="3033825"/>
                  <a:pt x="3911662" y="3058455"/>
                </a:cubicBezTo>
                <a:cubicBezTo>
                  <a:pt x="3861109" y="3078006"/>
                  <a:pt x="3798633" y="3089433"/>
                  <a:pt x="3761910" y="3152912"/>
                </a:cubicBezTo>
                <a:cubicBezTo>
                  <a:pt x="3804594" y="3165356"/>
                  <a:pt x="3836310" y="3149613"/>
                  <a:pt x="3868264" y="3138440"/>
                </a:cubicBezTo>
                <a:cubicBezTo>
                  <a:pt x="3917147" y="3121173"/>
                  <a:pt x="3965554" y="3101622"/>
                  <a:pt x="4014438" y="3084354"/>
                </a:cubicBezTo>
                <a:cubicBezTo>
                  <a:pt x="4033038" y="3077753"/>
                  <a:pt x="4053307" y="3073181"/>
                  <a:pt x="4065229" y="3104668"/>
                </a:cubicBezTo>
                <a:cubicBezTo>
                  <a:pt x="4002991" y="3111271"/>
                  <a:pt x="3965792" y="3153929"/>
                  <a:pt x="3926686" y="3194048"/>
                </a:cubicBezTo>
                <a:cubicBezTo>
                  <a:pt x="3904746" y="3216647"/>
                  <a:pt x="3886862" y="3246864"/>
                  <a:pt x="3847279" y="3235438"/>
                </a:cubicBezTo>
                <a:cubicBezTo>
                  <a:pt x="3826532" y="3229344"/>
                  <a:pt x="3813418" y="3246355"/>
                  <a:pt x="3815565" y="3267177"/>
                </a:cubicBezTo>
                <a:cubicBezTo>
                  <a:pt x="3823433" y="3340561"/>
                  <a:pt x="3775026" y="3366206"/>
                  <a:pt x="3724950" y="3380425"/>
                </a:cubicBezTo>
                <a:cubicBezTo>
                  <a:pt x="3630043" y="3407087"/>
                  <a:pt x="3551113" y="3469805"/>
                  <a:pt x="3458831" y="3504084"/>
                </a:cubicBezTo>
                <a:cubicBezTo>
                  <a:pt x="3369170" y="3537348"/>
                  <a:pt x="3299779" y="3616317"/>
                  <a:pt x="3209882" y="3657707"/>
                </a:cubicBezTo>
                <a:cubicBezTo>
                  <a:pt x="3144781" y="3687670"/>
                  <a:pt x="3082544" y="3726265"/>
                  <a:pt x="3015536" y="3753434"/>
                </a:cubicBezTo>
                <a:cubicBezTo>
                  <a:pt x="2856963" y="3817676"/>
                  <a:pt x="2695288" y="3869222"/>
                  <a:pt x="2524314" y="3876585"/>
                </a:cubicBezTo>
                <a:cubicBezTo>
                  <a:pt x="2383147" y="3882426"/>
                  <a:pt x="1158667" y="3876841"/>
                  <a:pt x="661243" y="3041189"/>
                </a:cubicBezTo>
                <a:cubicBezTo>
                  <a:pt x="651705" y="3037125"/>
                  <a:pt x="640975" y="3026461"/>
                  <a:pt x="637637" y="3016303"/>
                </a:cubicBezTo>
                <a:cubicBezTo>
                  <a:pt x="621659" y="2968820"/>
                  <a:pt x="582552" y="2948253"/>
                  <a:pt x="547261" y="2922608"/>
                </a:cubicBezTo>
                <a:cubicBezTo>
                  <a:pt x="516261" y="2900009"/>
                  <a:pt x="483353" y="2876394"/>
                  <a:pt x="470476" y="2838305"/>
                </a:cubicBezTo>
                <a:cubicBezTo>
                  <a:pt x="453546" y="2787522"/>
                  <a:pt x="501714" y="2829165"/>
                  <a:pt x="510538" y="2809867"/>
                </a:cubicBezTo>
                <a:cubicBezTo>
                  <a:pt x="492177" y="2783460"/>
                  <a:pt x="463799" y="2759336"/>
                  <a:pt x="456407" y="2729374"/>
                </a:cubicBezTo>
                <a:cubicBezTo>
                  <a:pt x="429463" y="2621204"/>
                  <a:pt x="371278" y="2542489"/>
                  <a:pt x="284241" y="2481294"/>
                </a:cubicBezTo>
                <a:cubicBezTo>
                  <a:pt x="259203" y="2463774"/>
                  <a:pt x="242750" y="2431779"/>
                  <a:pt x="208651" y="2426702"/>
                </a:cubicBezTo>
                <a:cubicBezTo>
                  <a:pt x="132821" y="2415529"/>
                  <a:pt x="156667" y="2328180"/>
                  <a:pt x="116605" y="2289331"/>
                </a:cubicBezTo>
                <a:cubicBezTo>
                  <a:pt x="108974" y="2281966"/>
                  <a:pt x="102060" y="2267494"/>
                  <a:pt x="103490" y="2257592"/>
                </a:cubicBezTo>
                <a:cubicBezTo>
                  <a:pt x="105635" y="2243370"/>
                  <a:pt x="114698" y="2229913"/>
                  <a:pt x="122328" y="2217216"/>
                </a:cubicBezTo>
                <a:cubicBezTo>
                  <a:pt x="130198" y="2204521"/>
                  <a:pt x="142119" y="2193348"/>
                  <a:pt x="136397" y="2176590"/>
                </a:cubicBezTo>
                <a:cubicBezTo>
                  <a:pt x="134014" y="2169734"/>
                  <a:pt x="135681" y="2145866"/>
                  <a:pt x="118036" y="2164655"/>
                </a:cubicBezTo>
                <a:cubicBezTo>
                  <a:pt x="69629" y="2216201"/>
                  <a:pt x="41491" y="2167450"/>
                  <a:pt x="0" y="2144088"/>
                </a:cubicBezTo>
                <a:cubicBezTo>
                  <a:pt x="33383" y="2119965"/>
                  <a:pt x="63429" y="2102953"/>
                  <a:pt x="68437" y="2066897"/>
                </a:cubicBezTo>
                <a:cubicBezTo>
                  <a:pt x="78690" y="1992498"/>
                  <a:pt x="122565" y="1958473"/>
                  <a:pt x="189096" y="1951871"/>
                </a:cubicBezTo>
                <a:cubicBezTo>
                  <a:pt x="164535" y="1880012"/>
                  <a:pt x="164535" y="1880012"/>
                  <a:pt x="243942" y="1870107"/>
                </a:cubicBezTo>
                <a:cubicBezTo>
                  <a:pt x="213419" y="1824403"/>
                  <a:pt x="213419" y="1812722"/>
                  <a:pt x="250381" y="1796979"/>
                </a:cubicBezTo>
                <a:cubicBezTo>
                  <a:pt x="285911" y="1781998"/>
                  <a:pt x="325255" y="1776919"/>
                  <a:pt x="358164" y="1753813"/>
                </a:cubicBezTo>
                <a:cubicBezTo>
                  <a:pt x="327879" y="1695412"/>
                  <a:pt x="319295" y="1627615"/>
                  <a:pt x="256819" y="1599175"/>
                </a:cubicBezTo>
                <a:cubicBezTo>
                  <a:pt x="247042" y="1594859"/>
                  <a:pt x="240366" y="1577338"/>
                  <a:pt x="246564" y="1567182"/>
                </a:cubicBezTo>
                <a:cubicBezTo>
                  <a:pt x="269218" y="1530364"/>
                  <a:pt x="236788" y="1460535"/>
                  <a:pt x="307371" y="1452664"/>
                </a:cubicBezTo>
                <a:cubicBezTo>
                  <a:pt x="316195" y="1451902"/>
                  <a:pt x="324303" y="1444284"/>
                  <a:pt x="317387" y="1434381"/>
                </a:cubicBezTo>
                <a:cubicBezTo>
                  <a:pt x="293540" y="1399848"/>
                  <a:pt x="322394" y="1402133"/>
                  <a:pt x="339801" y="1397816"/>
                </a:cubicBezTo>
                <a:cubicBezTo>
                  <a:pt x="360787" y="1392485"/>
                  <a:pt x="384632" y="1407720"/>
                  <a:pt x="404186" y="1388929"/>
                </a:cubicBezTo>
                <a:cubicBezTo>
                  <a:pt x="399654" y="1369123"/>
                  <a:pt x="382725" y="1369377"/>
                  <a:pt x="370802" y="1363030"/>
                </a:cubicBezTo>
                <a:cubicBezTo>
                  <a:pt x="335987" y="1344747"/>
                  <a:pt x="307609" y="1322911"/>
                  <a:pt x="305940" y="1275427"/>
                </a:cubicBezTo>
                <a:cubicBezTo>
                  <a:pt x="304749" y="1237085"/>
                  <a:pt x="300933" y="1203314"/>
                  <a:pt x="349102" y="1191633"/>
                </a:cubicBezTo>
                <a:cubicBezTo>
                  <a:pt x="369132" y="1186808"/>
                  <a:pt x="363408" y="1159132"/>
                  <a:pt x="351962" y="1145419"/>
                </a:cubicBezTo>
                <a:cubicBezTo>
                  <a:pt x="331455" y="1121043"/>
                  <a:pt x="314526" y="1088542"/>
                  <a:pt x="279233" y="1086257"/>
                </a:cubicBezTo>
                <a:cubicBezTo>
                  <a:pt x="257772" y="1084734"/>
                  <a:pt x="241318" y="1074575"/>
                  <a:pt x="224388" y="1062896"/>
                </a:cubicBezTo>
                <a:cubicBezTo>
                  <a:pt x="212228" y="1054515"/>
                  <a:pt x="197681" y="1047406"/>
                  <a:pt x="199111" y="1029379"/>
                </a:cubicBezTo>
                <a:cubicBezTo>
                  <a:pt x="200542" y="1012112"/>
                  <a:pt x="214610" y="1005002"/>
                  <a:pt x="228919" y="1001447"/>
                </a:cubicBezTo>
                <a:cubicBezTo>
                  <a:pt x="276611" y="990021"/>
                  <a:pt x="321440" y="973262"/>
                  <a:pt x="361264" y="934920"/>
                </a:cubicBezTo>
                <a:cubicBezTo>
                  <a:pt x="334794" y="914607"/>
                  <a:pt x="309518" y="899879"/>
                  <a:pt x="289964" y="879311"/>
                </a:cubicBezTo>
                <a:cubicBezTo>
                  <a:pt x="242750" y="829544"/>
                  <a:pt x="642644" y="672875"/>
                  <a:pt x="662674" y="617012"/>
                </a:cubicBezTo>
                <a:cubicBezTo>
                  <a:pt x="668873" y="599745"/>
                  <a:pt x="690096" y="581971"/>
                  <a:pt x="707744" y="576892"/>
                </a:cubicBezTo>
                <a:cubicBezTo>
                  <a:pt x="790487" y="553024"/>
                  <a:pt x="862262" y="499446"/>
                  <a:pt x="946915" y="479640"/>
                </a:cubicBezTo>
                <a:cubicBezTo>
                  <a:pt x="1026799" y="460851"/>
                  <a:pt x="1105490" y="435712"/>
                  <a:pt x="1193003" y="410829"/>
                </a:cubicBezTo>
                <a:cubicBezTo>
                  <a:pt x="1139351" y="348364"/>
                  <a:pt x="1044206" y="355728"/>
                  <a:pt x="1022030" y="265586"/>
                </a:cubicBezTo>
                <a:cubicBezTo>
                  <a:pt x="1108590" y="242225"/>
                  <a:pt x="1199679" y="268888"/>
                  <a:pt x="1283141" y="231814"/>
                </a:cubicBezTo>
                <a:cubicBezTo>
                  <a:pt x="1290295" y="228514"/>
                  <a:pt x="1300072" y="231814"/>
                  <a:pt x="1308655" y="232831"/>
                </a:cubicBezTo>
                <a:cubicBezTo>
                  <a:pt x="1480584" y="252636"/>
                  <a:pt x="1651797" y="235371"/>
                  <a:pt x="1821341" y="210485"/>
                </a:cubicBezTo>
                <a:cubicBezTo>
                  <a:pt x="2065522" y="174938"/>
                  <a:pt x="2310657" y="152338"/>
                  <a:pt x="2556268" y="136340"/>
                </a:cubicBezTo>
                <a:cubicBezTo>
                  <a:pt x="2759196" y="123136"/>
                  <a:pt x="2962599" y="117297"/>
                  <a:pt x="3164574" y="91905"/>
                </a:cubicBezTo>
                <a:cubicBezTo>
                  <a:pt x="3380616" y="64736"/>
                  <a:pt x="3596420" y="34011"/>
                  <a:pt x="3812226" y="5572"/>
                </a:cubicBezTo>
                <a:cubicBezTo>
                  <a:pt x="3822002" y="4301"/>
                  <a:pt x="3832792" y="302"/>
                  <a:pt x="3843224" y="1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054727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hu-HU" sz="2800">
                <a:latin typeface="+mn-lt"/>
              </a:rPr>
              <a:t>Az idén is megrendezésre került az Egészséghét, amelynek keretében a következőkre fókuszáltunk:</a:t>
            </a:r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hu-HU" sz="1600" dirty="0"/>
              <a:t>Egészséges táplálkozás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1600" dirty="0"/>
              <a:t>Egészségmegőrző technikák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1600" dirty="0"/>
              <a:t>Nyeregbe pattantunk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1600" dirty="0"/>
              <a:t>Táncot tanultunk és előadtuk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1600" dirty="0" err="1"/>
              <a:t>Tai</a:t>
            </a:r>
            <a:r>
              <a:rPr lang="hu-HU" sz="1600" dirty="0"/>
              <a:t> </a:t>
            </a:r>
            <a:r>
              <a:rPr lang="hu-HU" sz="1600" dirty="0" err="1"/>
              <a:t>chi-zni</a:t>
            </a:r>
            <a:r>
              <a:rPr lang="hu-HU" sz="1600" dirty="0"/>
              <a:t> tanultunk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1600" dirty="0"/>
              <a:t>Boszorkánykonyha verseny: gyümölcstál és </a:t>
            </a:r>
            <a:r>
              <a:rPr lang="hu-HU" sz="1600" dirty="0" err="1"/>
              <a:t>smoothie</a:t>
            </a:r>
            <a:r>
              <a:rPr lang="hu-HU" sz="1600" dirty="0"/>
              <a:t> készítő verseny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1600" dirty="0"/>
              <a:t>Egészség </a:t>
            </a:r>
            <a:r>
              <a:rPr lang="hu-HU" sz="1600" dirty="0" err="1"/>
              <a:t>vs</a:t>
            </a:r>
            <a:r>
              <a:rPr lang="hu-HU" sz="1600" dirty="0"/>
              <a:t> betegség: hogyan gyógyuljunk gyógynövényekkel, fűszerekkel, receptek a természet patikájából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1600" dirty="0"/>
              <a:t>Előadások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1600" dirty="0"/>
              <a:t>Vetélkedők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1600" dirty="0" err="1"/>
              <a:t>Öko</a:t>
            </a:r>
            <a:r>
              <a:rPr lang="hu-HU" sz="1600" dirty="0"/>
              <a:t> tisztítószerek, tisztálkodószerek, szépségápolási termékek bemutatója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EDAF1F6A-BDCA-4D64-B2BD-1C962D993D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7" name="Straight Connector 14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F5A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utoShape 2" descr="Képtalálat a következőre: „egészséghét”">
            <a:extLst>
              <a:ext uri="{FF2B5EF4-FFF2-40B4-BE49-F238E27FC236}">
                <a16:creationId xmlns:a16="http://schemas.microsoft.com/office/drawing/2014/main" id="{46A4C885-D49E-40B6-B138-B87922B5F0A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401661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37470910-53FE-490E-AE9D-51B708A73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hu-HU" sz="40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Az Egészséghét mottója: „Test, szellem és lélek egyensúlya” </a:t>
            </a:r>
            <a:endParaRPr lang="hu-HU" sz="4000">
              <a:solidFill>
                <a:srgbClr val="FFFFFF"/>
              </a:solidFill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FEF0F53-1B63-426B-8D58-3B2D876B56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hu-HU" sz="1700" dirty="0">
                <a:cs typeface="Arial" panose="020B0604020202020204" pitchFamily="34" charset="0"/>
              </a:rPr>
              <a:t>a.) 1. és 2. nap a TEST: </a:t>
            </a:r>
          </a:p>
          <a:p>
            <a:pPr marL="0" indent="0">
              <a:buNone/>
            </a:pPr>
            <a:r>
              <a:rPr lang="hu-HU" sz="1700" dirty="0">
                <a:cs typeface="Arial" panose="020B0604020202020204" pitchFamily="34" charset="0"/>
              </a:rPr>
              <a:t>		</a:t>
            </a:r>
            <a:r>
              <a:rPr lang="hu-HU" sz="1700" dirty="0" err="1">
                <a:cs typeface="Arial" panose="020B0604020202020204" pitchFamily="34" charset="0"/>
              </a:rPr>
              <a:t>Bio</a:t>
            </a:r>
            <a:r>
              <a:rPr lang="hu-HU" sz="1700" dirty="0">
                <a:cs typeface="Arial" panose="020B0604020202020204" pitchFamily="34" charset="0"/>
              </a:rPr>
              <a:t> táplálkozás: nyers zöldségek és gyümölcsök a 		menzán</a:t>
            </a:r>
          </a:p>
          <a:p>
            <a:pPr marL="0" indent="0">
              <a:buNone/>
            </a:pPr>
            <a:r>
              <a:rPr lang="hu-HU" sz="1700" dirty="0">
                <a:cs typeface="Arial" panose="020B0604020202020204" pitchFamily="34" charset="0"/>
              </a:rPr>
              <a:t>		</a:t>
            </a:r>
            <a:r>
              <a:rPr lang="hu-HU" sz="1700" dirty="0" err="1">
                <a:cs typeface="Arial" panose="020B0604020202020204" pitchFamily="34" charset="0"/>
              </a:rPr>
              <a:t>Harmónikus</a:t>
            </a:r>
            <a:r>
              <a:rPr lang="hu-HU" sz="1700" dirty="0">
                <a:cs typeface="Arial" panose="020B0604020202020204" pitchFamily="34" charset="0"/>
              </a:rPr>
              <a:t> mozgásformák: Thai-</a:t>
            </a:r>
            <a:r>
              <a:rPr lang="hu-HU" sz="1700" dirty="0" err="1">
                <a:cs typeface="Arial" panose="020B0604020202020204" pitchFamily="34" charset="0"/>
              </a:rPr>
              <a:t>chi</a:t>
            </a:r>
            <a:r>
              <a:rPr lang="hu-HU" sz="1700" dirty="0">
                <a:cs typeface="Arial" panose="020B0604020202020204" pitchFamily="34" charset="0"/>
              </a:rPr>
              <a:t> bemutató</a:t>
            </a:r>
          </a:p>
          <a:p>
            <a:pPr marL="0" indent="0">
              <a:buNone/>
            </a:pPr>
            <a:r>
              <a:rPr lang="hu-HU" sz="1700" dirty="0"/>
              <a:t>                             	Boszorkánykonyha receptverseny egészséges ételek 		gyógynövények,  fűszerek felhasználásával</a:t>
            </a:r>
          </a:p>
          <a:p>
            <a:pPr marL="0" indent="0">
              <a:buNone/>
            </a:pPr>
            <a:r>
              <a:rPr lang="hu-HU" sz="1700" dirty="0"/>
              <a:t>                                     Nyeregbe pattantunk az egészségünkért</a:t>
            </a:r>
          </a:p>
          <a:p>
            <a:pPr marL="0" indent="0">
              <a:buNone/>
            </a:pPr>
            <a:r>
              <a:rPr lang="hu-HU" sz="1700" dirty="0"/>
              <a:t>		Táncot tanultunk és előadtuk</a:t>
            </a:r>
          </a:p>
          <a:p>
            <a:pPr marL="0" indent="0">
              <a:buNone/>
            </a:pPr>
            <a:endParaRPr lang="hu-HU" sz="1700" dirty="0"/>
          </a:p>
          <a:p>
            <a:pPr marL="0" indent="0">
              <a:buNone/>
            </a:pPr>
            <a:r>
              <a:rPr lang="hu-HU" sz="1700" dirty="0">
                <a:cs typeface="Arial" panose="020B0604020202020204" pitchFamily="34" charset="0"/>
              </a:rPr>
              <a:t> </a:t>
            </a:r>
            <a:r>
              <a:rPr lang="hu-HU" sz="1700" dirty="0" err="1">
                <a:cs typeface="Arial" panose="020B0604020202020204" pitchFamily="34" charset="0"/>
              </a:rPr>
              <a:t>b.</a:t>
            </a:r>
            <a:r>
              <a:rPr lang="hu-HU" sz="1700" dirty="0">
                <a:cs typeface="Arial" panose="020B0604020202020204" pitchFamily="34" charset="0"/>
              </a:rPr>
              <a:t>) 2. és 4. nap a SZELLEM:</a:t>
            </a:r>
          </a:p>
          <a:p>
            <a:pPr marL="0" indent="0">
              <a:buNone/>
            </a:pPr>
            <a:r>
              <a:rPr lang="hu-HU" sz="1700" dirty="0">
                <a:cs typeface="Arial" panose="020B0604020202020204" pitchFamily="34" charset="0"/>
              </a:rPr>
              <a:t>		</a:t>
            </a:r>
            <a:r>
              <a:rPr lang="hu-HU" sz="1700" dirty="0" err="1">
                <a:cs typeface="Arial" panose="020B0604020202020204" pitchFamily="34" charset="0"/>
              </a:rPr>
              <a:t>Tai</a:t>
            </a:r>
            <a:r>
              <a:rPr lang="hu-HU" sz="1700" dirty="0">
                <a:cs typeface="Arial" panose="020B0604020202020204" pitchFamily="34" charset="0"/>
              </a:rPr>
              <a:t> </a:t>
            </a:r>
            <a:r>
              <a:rPr lang="hu-HU" sz="1700" dirty="0" err="1">
                <a:cs typeface="Arial" panose="020B0604020202020204" pitchFamily="34" charset="0"/>
              </a:rPr>
              <a:t>chit</a:t>
            </a:r>
            <a:r>
              <a:rPr lang="hu-HU" sz="1700" dirty="0">
                <a:cs typeface="Arial" panose="020B0604020202020204" pitchFamily="34" charset="0"/>
              </a:rPr>
              <a:t> tanultunk</a:t>
            </a:r>
          </a:p>
          <a:p>
            <a:pPr marL="0" indent="0">
              <a:buNone/>
            </a:pPr>
            <a:r>
              <a:rPr lang="hu-HU" sz="1700" dirty="0">
                <a:cs typeface="Arial" panose="020B0604020202020204" pitchFamily="34" charset="0"/>
              </a:rPr>
              <a:t>		Ismerkedés a gyógynövényekkel, gyógyteák 		készítése és kóstolása a gyerekekkel</a:t>
            </a:r>
          </a:p>
          <a:p>
            <a:pPr marL="0" indent="0">
              <a:buNone/>
            </a:pPr>
            <a:r>
              <a:rPr lang="hu-HU" sz="1700" dirty="0">
                <a:cs typeface="Arial" panose="020B0604020202020204" pitchFamily="34" charset="0"/>
              </a:rPr>
              <a:t>		Belső mosoly meditáció megtanítása, gyakorlása</a:t>
            </a:r>
          </a:p>
          <a:p>
            <a:pPr marL="0" indent="0">
              <a:buNone/>
            </a:pPr>
            <a:r>
              <a:rPr lang="hu-HU" sz="1700" dirty="0">
                <a:cs typeface="Arial" panose="020B0604020202020204" pitchFamily="34" charset="0"/>
              </a:rPr>
              <a:t>c.) 5. nap a LÉLEK:</a:t>
            </a:r>
          </a:p>
          <a:p>
            <a:pPr marL="0" indent="0">
              <a:buNone/>
            </a:pPr>
            <a:r>
              <a:rPr lang="hu-HU" sz="1700" dirty="0">
                <a:cs typeface="Arial" panose="020B0604020202020204" pitchFamily="34" charset="0"/>
              </a:rPr>
              <a:t>		Meditáció a sóbarlangban</a:t>
            </a:r>
          </a:p>
          <a:p>
            <a:pPr marL="0" indent="0">
              <a:buNone/>
            </a:pPr>
            <a:r>
              <a:rPr lang="hu-HU" sz="1700" dirty="0">
                <a:cs typeface="Arial" panose="020B0604020202020204" pitchFamily="34" charset="0"/>
              </a:rPr>
              <a:t>		Természetfotó pályázat</a:t>
            </a:r>
            <a:endParaRPr lang="hu-HU" sz="1700" dirty="0"/>
          </a:p>
        </p:txBody>
      </p:sp>
    </p:spTree>
    <p:extLst>
      <p:ext uri="{BB962C8B-B14F-4D97-AF65-F5344CB8AC3E}">
        <p14:creationId xmlns:p14="http://schemas.microsoft.com/office/powerpoint/2010/main" val="19266152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13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3061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15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4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5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2" name="Cím 1">
            <a:extLst>
              <a:ext uri="{FF2B5EF4-FFF2-40B4-BE49-F238E27FC236}">
                <a16:creationId xmlns:a16="http://schemas.microsoft.com/office/drawing/2014/main" id="{97A5AD99-53DC-4B3E-8328-60558F3E5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29" y="4760132"/>
            <a:ext cx="10591109" cy="1777829"/>
          </a:xfrm>
        </p:spPr>
        <p:txBody>
          <a:bodyPr>
            <a:normAutofit/>
          </a:bodyPr>
          <a:lstStyle/>
          <a:p>
            <a:pPr algn="ctr"/>
            <a:r>
              <a:rPr lang="hu-HU" sz="4000" dirty="0"/>
              <a:t>Saláta, nyers zöldség és joghurt az iskolai menzán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DC0AD7C7-E50F-499C-BB4F-C1EE04A077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2872"/>
            <a:ext cx="12191980" cy="4595954"/>
          </a:xfrm>
          <a:custGeom>
            <a:avLst/>
            <a:gdLst/>
            <a:ahLst/>
            <a:cxnLst/>
            <a:rect l="l" t="t" r="r" b="b"/>
            <a:pathLst>
              <a:path w="12192000" h="4621300">
                <a:moveTo>
                  <a:pt x="0" y="0"/>
                </a:moveTo>
                <a:lnTo>
                  <a:pt x="12192000" y="0"/>
                </a:lnTo>
                <a:lnTo>
                  <a:pt x="12192000" y="3104412"/>
                </a:lnTo>
                <a:lnTo>
                  <a:pt x="12192000" y="3296537"/>
                </a:lnTo>
                <a:lnTo>
                  <a:pt x="12192000" y="4272355"/>
                </a:lnTo>
                <a:lnTo>
                  <a:pt x="12113803" y="4280638"/>
                </a:lnTo>
                <a:cubicBezTo>
                  <a:pt x="10139508" y="4478587"/>
                  <a:pt x="8237152" y="4571590"/>
                  <a:pt x="6753597" y="4604195"/>
                </a:cubicBezTo>
                <a:cubicBezTo>
                  <a:pt x="4940362" y="4644044"/>
                  <a:pt x="2657278" y="4624714"/>
                  <a:pt x="400746" y="4432852"/>
                </a:cubicBezTo>
                <a:lnTo>
                  <a:pt x="0" y="4395876"/>
                </a:lnTo>
                <a:lnTo>
                  <a:pt x="0" y="3296537"/>
                </a:lnTo>
                <a:lnTo>
                  <a:pt x="0" y="310441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431622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4000">
              <a:schemeClr val="bg1"/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419724"/>
            <a:ext cx="10515600" cy="6253637"/>
          </a:xfrm>
        </p:spPr>
        <p:txBody>
          <a:bodyPr>
            <a:normAutofit fontScale="92500" lnSpcReduction="10000"/>
          </a:bodyPr>
          <a:lstStyle/>
          <a:p>
            <a:pPr lvl="0"/>
            <a:endParaRPr lang="hu-HU" sz="2600" dirty="0"/>
          </a:p>
          <a:p>
            <a:r>
              <a:rPr lang="hu-HU" sz="2400" dirty="0"/>
              <a:t>Az Egészség hete keretében salátát ettünk, </a:t>
            </a:r>
            <a:r>
              <a:rPr lang="hu-HU" sz="2400" dirty="0" err="1"/>
              <a:t>smoothie</a:t>
            </a:r>
            <a:r>
              <a:rPr lang="hu-HU" sz="2400" dirty="0"/>
              <a:t>-t árultunk, mindent megtudtunk a gyógynövényekről és meg is kóstoltuk őket, </a:t>
            </a:r>
          </a:p>
          <a:p>
            <a:pPr lvl="0"/>
            <a:r>
              <a:rPr lang="hu-HU" sz="2400" dirty="0"/>
              <a:t>Boszorkánykonyha versenyünkön gyümölcstállal és </a:t>
            </a:r>
            <a:r>
              <a:rPr lang="hu-HU" sz="2400" dirty="0" err="1"/>
              <a:t>smoothie-val</a:t>
            </a:r>
            <a:r>
              <a:rPr lang="hu-HU" sz="2400" dirty="0"/>
              <a:t> lehetett nevezni, </a:t>
            </a:r>
          </a:p>
          <a:p>
            <a:pPr lvl="0"/>
            <a:r>
              <a:rPr lang="hu-HU" sz="2400" dirty="0"/>
              <a:t>nyeregbe pattantunk az egészségünkért,</a:t>
            </a:r>
          </a:p>
          <a:p>
            <a:pPr lvl="0"/>
            <a:r>
              <a:rPr lang="hu-HU" sz="2400" dirty="0"/>
              <a:t>táncoltunk,</a:t>
            </a:r>
          </a:p>
          <a:p>
            <a:pPr lvl="0"/>
            <a:r>
              <a:rPr lang="hu-HU" sz="2400" dirty="0" err="1"/>
              <a:t>tai</a:t>
            </a:r>
            <a:r>
              <a:rPr lang="hu-HU" sz="2400" dirty="0"/>
              <a:t> </a:t>
            </a:r>
            <a:r>
              <a:rPr lang="hu-HU" sz="2400" dirty="0" err="1"/>
              <a:t>chizni</a:t>
            </a:r>
            <a:r>
              <a:rPr lang="hu-HU" sz="2400" dirty="0"/>
              <a:t> és meditálni tanultunk.</a:t>
            </a:r>
          </a:p>
          <a:p>
            <a:r>
              <a:rPr lang="hu-HU" sz="2400" dirty="0"/>
              <a:t>A fenntarthatóság és környezettudatosság témahetének keretében szorgosan gyűjtöttük a hulladékot,</a:t>
            </a:r>
          </a:p>
          <a:p>
            <a:r>
              <a:rPr lang="hu-HU" sz="2400" dirty="0"/>
              <a:t>facsemeték ültettünk a szülők és érdeklődők segítségével,</a:t>
            </a:r>
          </a:p>
          <a:p>
            <a:r>
              <a:rPr lang="hu-HU" sz="2400" dirty="0"/>
              <a:t>meglátogattuk az </a:t>
            </a:r>
            <a:r>
              <a:rPr lang="hu-HU" sz="2400" dirty="0" err="1"/>
              <a:t>áporkai</a:t>
            </a:r>
            <a:r>
              <a:rPr lang="hu-HU" sz="2400" dirty="0"/>
              <a:t> mangalicatenyészetet,</a:t>
            </a:r>
          </a:p>
          <a:p>
            <a:r>
              <a:rPr lang="hu-HU" sz="2400" dirty="0"/>
              <a:t>ismét felkerestük az </a:t>
            </a:r>
            <a:r>
              <a:rPr lang="hu-HU" sz="2400" dirty="0" err="1"/>
              <a:t>áporkai</a:t>
            </a:r>
            <a:r>
              <a:rPr lang="hu-HU" sz="2400" dirty="0"/>
              <a:t> </a:t>
            </a:r>
            <a:r>
              <a:rPr lang="hu-HU" sz="2400" dirty="0" err="1"/>
              <a:t>BioFungi</a:t>
            </a:r>
            <a:r>
              <a:rPr lang="hu-HU" sz="2400" dirty="0"/>
              <a:t> üzemet,</a:t>
            </a:r>
          </a:p>
          <a:p>
            <a:r>
              <a:rPr lang="hu-HU" sz="2400" dirty="0"/>
              <a:t>előadásokat hallgattunk a fenntartható fejlődés témakörében, </a:t>
            </a:r>
          </a:p>
          <a:p>
            <a:r>
              <a:rPr lang="hu-HU" sz="2400" dirty="0"/>
              <a:t>kiállítást szerveztünk </a:t>
            </a:r>
            <a:r>
              <a:rPr lang="hu-HU" sz="2400" dirty="0" err="1"/>
              <a:t>bio</a:t>
            </a:r>
            <a:r>
              <a:rPr lang="hu-HU" sz="2400" dirty="0"/>
              <a:t> szépségápolási és tisztítószerekből,</a:t>
            </a:r>
          </a:p>
          <a:p>
            <a:r>
              <a:rPr lang="hu-HU" sz="2400" dirty="0"/>
              <a:t>játékos vetélkedőt tartottunk, </a:t>
            </a:r>
          </a:p>
          <a:p>
            <a:r>
              <a:rPr lang="hu-HU" sz="2400" dirty="0"/>
              <a:t>A Föld napját természetjárással ünnepeltük.</a:t>
            </a:r>
            <a:endParaRPr lang="hu-HU" sz="2600" dirty="0"/>
          </a:p>
          <a:p>
            <a:pPr marL="0" indent="0">
              <a:buNone/>
            </a:pPr>
            <a:endParaRPr lang="hu-HU" sz="2600" dirty="0"/>
          </a:p>
          <a:p>
            <a:pPr marL="0" lvl="0" indent="0">
              <a:buNone/>
            </a:pPr>
            <a:endParaRPr lang="hu-HU" sz="2600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311118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Tartalom helye 6" descr="A képen szöveg, személy, beltéri, gyermek látható&#10;&#10;Automatikusan generált leírás">
            <a:extLst>
              <a:ext uri="{FF2B5EF4-FFF2-40B4-BE49-F238E27FC236}">
                <a16:creationId xmlns:a16="http://schemas.microsoft.com/office/drawing/2014/main" id="{8AD4A2AA-EECF-4304-94BD-2D379F1D27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4088" y="1844675"/>
            <a:ext cx="6591300" cy="4449763"/>
          </a:xfrm>
          <a:prstGeom prst="rect">
            <a:avLst/>
          </a:prstGeom>
        </p:spPr>
      </p:pic>
      <p:pic>
        <p:nvPicPr>
          <p:cNvPr id="21" name="Kép 20" descr="A képen beltéri, kenyér, szeletelt, rendezett látható&#10;&#10;Automatikusan generált leírás">
            <a:extLst>
              <a:ext uri="{FF2B5EF4-FFF2-40B4-BE49-F238E27FC236}">
                <a16:creationId xmlns:a16="http://schemas.microsoft.com/office/drawing/2014/main" id="{B3477DC2-EB6D-4217-B84F-69E540F4E5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5238" y="1844675"/>
            <a:ext cx="3617913" cy="4449763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7F18627D-499E-4C0B-906A-9C1561B21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Egészséges nassolni valók és a győztes alkotás</a:t>
            </a:r>
          </a:p>
        </p:txBody>
      </p:sp>
    </p:spTree>
    <p:extLst>
      <p:ext uri="{BB962C8B-B14F-4D97-AF65-F5344CB8AC3E}">
        <p14:creationId xmlns:p14="http://schemas.microsoft.com/office/powerpoint/2010/main" val="15400914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1">
            <a:extLst>
              <a:ext uri="{FF2B5EF4-FFF2-40B4-BE49-F238E27FC236}">
                <a16:creationId xmlns:a16="http://schemas.microsoft.com/office/drawing/2014/main" id="{8F90786E-B72D-4C32-BDCE-A170B0078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5E46F2E7-848F-4A6C-A098-4764FDEA7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Kép 6" descr="A képen asztal, beállítás látható&#10;&#10;Automatikusan generált leírás">
            <a:extLst>
              <a:ext uri="{FF2B5EF4-FFF2-40B4-BE49-F238E27FC236}">
                <a16:creationId xmlns:a16="http://schemas.microsoft.com/office/drawing/2014/main" id="{9AA929D8-3CA6-4B63-BB37-002DF3C1E7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"/>
            <a:ext cx="12192001" cy="685799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3A7801B2-6272-4FEE-9827-51A1E8940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51692"/>
            <a:ext cx="2814319" cy="2488223"/>
          </a:xfrm>
        </p:spPr>
        <p:txBody>
          <a:bodyPr anchor="t">
            <a:normAutofit fontScale="90000"/>
          </a:bodyPr>
          <a:lstStyle/>
          <a:p>
            <a:r>
              <a:rPr lang="hu-HU" sz="3000" dirty="0">
                <a:solidFill>
                  <a:srgbClr val="FFFFFF"/>
                </a:solidFill>
                <a:latin typeface="+mn-lt"/>
              </a:rPr>
              <a:t>Mindent megtudhattunk a </a:t>
            </a:r>
            <a:r>
              <a:rPr lang="hu-HU" sz="3000" dirty="0" err="1">
                <a:solidFill>
                  <a:srgbClr val="FFFFFF"/>
                </a:solidFill>
                <a:latin typeface="+mn-lt"/>
              </a:rPr>
              <a:t>gyógy</a:t>
            </a:r>
            <a:r>
              <a:rPr lang="hu-HU" sz="3000" dirty="0">
                <a:solidFill>
                  <a:srgbClr val="FFFFFF"/>
                </a:solidFill>
                <a:latin typeface="+mn-lt"/>
              </a:rPr>
              <a:t>- és fűszernövényekről, amit csak tudni lehet</a:t>
            </a:r>
          </a:p>
        </p:txBody>
      </p:sp>
    </p:spTree>
    <p:extLst>
      <p:ext uri="{BB962C8B-B14F-4D97-AF65-F5344CB8AC3E}">
        <p14:creationId xmlns:p14="http://schemas.microsoft.com/office/powerpoint/2010/main" val="22506632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04266AC-49DA-4470-A923-E70D8DB5A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703886"/>
            <a:ext cx="10923638" cy="152985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hu-HU" sz="6000" dirty="0"/>
              <a:t>N</a:t>
            </a:r>
            <a:r>
              <a:rPr lang="en-US" sz="6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yeregbe</a:t>
            </a:r>
            <a:r>
              <a:rPr lang="hu-HU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ugrottunk az egészségünkért</a:t>
            </a:r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….</a:t>
            </a:r>
          </a:p>
        </p:txBody>
      </p:sp>
      <p:pic>
        <p:nvPicPr>
          <p:cNvPr id="5" name="imObjectImage_15" descr="http://www.aporkaiskola.hu/images/b_06.jpg">
            <a:extLst>
              <a:ext uri="{FF2B5EF4-FFF2-40B4-BE49-F238E27FC236}">
                <a16:creationId xmlns:a16="http://schemas.microsoft.com/office/drawing/2014/main" id="{B6EF3E19-B4C2-440F-AC86-7A825DC7AFF2}"/>
              </a:ext>
            </a:extLst>
          </p:cNvPr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0"/>
            <a:ext cx="6095974" cy="4252522"/>
          </a:xfrm>
          <a:prstGeom prst="rect">
            <a:avLst/>
          </a:prstGeom>
          <a:noFill/>
        </p:spPr>
      </p:pic>
      <p:pic>
        <p:nvPicPr>
          <p:cNvPr id="4" name="imObjectImage_16" descr="http://www.aporkaiskola.hu/images/b_05.jpg">
            <a:extLst>
              <a:ext uri="{FF2B5EF4-FFF2-40B4-BE49-F238E27FC236}">
                <a16:creationId xmlns:a16="http://schemas.microsoft.com/office/drawing/2014/main" id="{4415411E-08B9-462A-9FD6-8BAF34DECAAA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95999" y="-681"/>
            <a:ext cx="6096001" cy="4253215"/>
          </a:xfrm>
          <a:prstGeom prst="rect">
            <a:avLst/>
          </a:prstGeom>
          <a:noFill/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59772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6E13DAD0-A4B0-4817-8995-A0D346584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829206E5-2482-4543-9201-5CEF2F7A9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Tánc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előadással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készül</a:t>
            </a:r>
            <a:r>
              <a:rPr lang="hu-HU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</a:t>
            </a:r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ünk</a:t>
            </a:r>
            <a:endParaRPr lang="en-US" sz="4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9F9672C-557D-4871-B58C-7874589D7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Kép 6">
            <a:extLst>
              <a:ext uri="{FF2B5EF4-FFF2-40B4-BE49-F238E27FC236}">
                <a16:creationId xmlns:a16="http://schemas.microsoft.com/office/drawing/2014/main" id="{51851F0A-DE48-40AF-B8D8-D1FB18C74D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317635" y="321733"/>
            <a:ext cx="4160452" cy="6214534"/>
          </a:xfrm>
          <a:prstGeom prst="rect">
            <a:avLst/>
          </a:prstGeom>
        </p:spPr>
      </p:pic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FEEB1C23-F90E-4B4D-A750-53285BFB48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8955" y="321733"/>
            <a:ext cx="3539976" cy="2985818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E0D3B270-4644-46EA-9F16-C166A7C8CC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48570" y="321734"/>
            <a:ext cx="3535590" cy="298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3685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C2809D5-12B4-4AB5-90F5-094FC031F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96" y="4571216"/>
            <a:ext cx="10906008" cy="1115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És meg is mutattuk mindenkinek.</a:t>
            </a:r>
          </a:p>
        </p:txBody>
      </p:sp>
      <p:pic>
        <p:nvPicPr>
          <p:cNvPr id="9" name="Kép 8" descr="A képen személy, beltéri látható&#10;&#10;Automatikusan generált leírás">
            <a:extLst>
              <a:ext uri="{FF2B5EF4-FFF2-40B4-BE49-F238E27FC236}">
                <a16:creationId xmlns:a16="http://schemas.microsoft.com/office/drawing/2014/main" id="{1329B9A3-9873-4E17-8E9D-732CBE4C6D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628" y="320511"/>
            <a:ext cx="3794760" cy="3930978"/>
          </a:xfrm>
          <a:prstGeom prst="rect">
            <a:avLst/>
          </a:prstGeom>
        </p:spPr>
      </p:pic>
      <p:pic>
        <p:nvPicPr>
          <p:cNvPr id="12" name="Tartalom helye 11" descr="A képen személy, személyek, tömeg látható&#10;&#10;Automatikusan generált leírás">
            <a:extLst>
              <a:ext uri="{FF2B5EF4-FFF2-40B4-BE49-F238E27FC236}">
                <a16:creationId xmlns:a16="http://schemas.microsoft.com/office/drawing/2014/main" id="{9534FFD9-0138-4CB5-88B9-6F5BDA1E9F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8385" y="320511"/>
            <a:ext cx="3794760" cy="3930978"/>
          </a:xfrm>
          <a:prstGeom prst="rect">
            <a:avLst/>
          </a:prstGeom>
        </p:spPr>
      </p:pic>
      <p:pic>
        <p:nvPicPr>
          <p:cNvPr id="7" name="Kép 6" descr="A képen személy, beltéri, személyek, csoport látható&#10;&#10;Automatikusan generált leírás">
            <a:extLst>
              <a:ext uri="{FF2B5EF4-FFF2-40B4-BE49-F238E27FC236}">
                <a16:creationId xmlns:a16="http://schemas.microsoft.com/office/drawing/2014/main" id="{C029C5E6-0720-491E-BB5A-AF96FAD33F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5142" y="320511"/>
            <a:ext cx="3794760" cy="3930978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0188E89-AF78-40F6-B787-E9BD9C625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5778706"/>
            <a:ext cx="9144000" cy="0"/>
          </a:xfrm>
          <a:prstGeom prst="line">
            <a:avLst/>
          </a:prstGeom>
          <a:ln w="19050">
            <a:solidFill>
              <a:srgbClr val="4DE7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91507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ABD20BF-C2C1-4E6E-A544-C47D1167B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8368" y="4145280"/>
            <a:ext cx="4937937" cy="174009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legnépszerűbb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harmonikus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mozgásformák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: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jóga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és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thai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chi. Van,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amit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kipróbáltunk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és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van,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amit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szájtátva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figyeltünk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Jövőre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már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mi is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úgy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csináljuk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mint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Kínában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: Shape 20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0DA84688-4A21-49BD-A994-E6F2626E3D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6573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CC51A844-939B-4083-B695-90CBF0C477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2288331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35" name="Oval 22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0967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FE90DF40-4DFD-410D-ADF5-6B4D16F92B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5525559" y="725908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36" name="Freeform: Shape 24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Kép 13">
            <a:extLst>
              <a:ext uri="{FF2B5EF4-FFF2-40B4-BE49-F238E27FC236}">
                <a16:creationId xmlns:a16="http://schemas.microsoft.com/office/drawing/2014/main" id="{6FC3D8CD-2BA8-473F-BC62-FB009A3784E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8761" y="-4331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sp>
        <p:nvSpPr>
          <p:cNvPr id="37" name="Freeform: Shape 26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08ECCE83-6964-4FA0-B632-D6A3EAA0589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564" r="6021" b="2"/>
          <a:stretch/>
        </p:blipFill>
        <p:spPr>
          <a:xfrm>
            <a:off x="9363236" y="4071322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  <p:sp>
        <p:nvSpPr>
          <p:cNvPr id="9" name="AutoShape 2" descr="Képtalálat a következőre: „harmónia”">
            <a:extLst>
              <a:ext uri="{FF2B5EF4-FFF2-40B4-BE49-F238E27FC236}">
                <a16:creationId xmlns:a16="http://schemas.microsoft.com/office/drawing/2014/main" id="{5ACE5B82-09BF-4268-9752-B3C7A73E7E1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322836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556E7AD-579F-4D1D-84B8-516B7A31C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9314" y="1396289"/>
            <a:ext cx="4375586" cy="2437157"/>
          </a:xfrm>
        </p:spPr>
        <p:txBody>
          <a:bodyPr>
            <a:noAutofit/>
          </a:bodyPr>
          <a:lstStyle/>
          <a:p>
            <a:r>
              <a:rPr lang="hu-HU" sz="3000" dirty="0">
                <a:latin typeface="+mn-lt"/>
              </a:rPr>
              <a:t>A belső mosoly meditáció a gyógyító taoista rendszer egy formája, amely nemcsak testünk gyógyításában segít, hanem a tanulásban is.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ED52484-C939-4951-85D6-79046BBC6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67397" cy="3481744"/>
          </a:xfrm>
          <a:custGeom>
            <a:avLst/>
            <a:gdLst>
              <a:gd name="connsiteX0" fmla="*/ 0 w 4067397"/>
              <a:gd name="connsiteY0" fmla="*/ 0 h 3481744"/>
              <a:gd name="connsiteX1" fmla="*/ 3741230 w 4067397"/>
              <a:gd name="connsiteY1" fmla="*/ 0 h 3481744"/>
              <a:gd name="connsiteX2" fmla="*/ 3789282 w 4067397"/>
              <a:gd name="connsiteY2" fmla="*/ 79096 h 3481744"/>
              <a:gd name="connsiteX3" fmla="*/ 4067397 w 4067397"/>
              <a:gd name="connsiteY3" fmla="*/ 1177456 h 3481744"/>
              <a:gd name="connsiteX4" fmla="*/ 1763109 w 4067397"/>
              <a:gd name="connsiteY4" fmla="*/ 3481744 h 3481744"/>
              <a:gd name="connsiteX5" fmla="*/ 133731 w 4067397"/>
              <a:gd name="connsiteY5" fmla="*/ 2806834 h 3481744"/>
              <a:gd name="connsiteX6" fmla="*/ 0 w 4067397"/>
              <a:gd name="connsiteY6" fmla="*/ 2659692 h 348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67397" h="3481744">
                <a:moveTo>
                  <a:pt x="0" y="0"/>
                </a:moveTo>
                <a:lnTo>
                  <a:pt x="3741230" y="0"/>
                </a:lnTo>
                <a:lnTo>
                  <a:pt x="3789282" y="79096"/>
                </a:lnTo>
                <a:cubicBezTo>
                  <a:pt x="3966649" y="405598"/>
                  <a:pt x="4067397" y="779761"/>
                  <a:pt x="4067397" y="1177456"/>
                </a:cubicBezTo>
                <a:cubicBezTo>
                  <a:pt x="4067397" y="2450079"/>
                  <a:pt x="3035732" y="3481744"/>
                  <a:pt x="1763109" y="3481744"/>
                </a:cubicBezTo>
                <a:cubicBezTo>
                  <a:pt x="1126798" y="3481744"/>
                  <a:pt x="550726" y="3223828"/>
                  <a:pt x="133731" y="2806834"/>
                </a:cubicBezTo>
                <a:lnTo>
                  <a:pt x="0" y="2659692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val 16">
            <a:extLst>
              <a:ext uri="{FF2B5EF4-FFF2-40B4-BE49-F238E27FC236}">
                <a16:creationId xmlns:a16="http://schemas.microsoft.com/office/drawing/2014/main" id="{123AC743-1CAC-4594-8F81-8E5C1E45B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5804" y="452999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Kép 6" descr="A képen víz, természet, napnyugta látható&#10;&#10;Automatikusan generált leírás">
            <a:extLst>
              <a:ext uri="{FF2B5EF4-FFF2-40B4-BE49-F238E27FC236}">
                <a16:creationId xmlns:a16="http://schemas.microsoft.com/office/drawing/2014/main" id="{5053682B-5BF2-419A-A575-D72220CCA2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4700396" y="617591"/>
            <a:ext cx="1691640" cy="1691640"/>
          </a:xfrm>
          <a:custGeom>
            <a:avLst/>
            <a:gdLst/>
            <a:ahLst/>
            <a:cxnLst/>
            <a:rect l="l" t="t" r="r" b="b"/>
            <a:pathLst>
              <a:path w="1645920" h="1645920">
                <a:moveTo>
                  <a:pt x="822960" y="0"/>
                </a:moveTo>
                <a:cubicBezTo>
                  <a:pt x="1277468" y="0"/>
                  <a:pt x="1645920" y="368452"/>
                  <a:pt x="1645920" y="822960"/>
                </a:cubicBezTo>
                <a:cubicBezTo>
                  <a:pt x="1645920" y="1277468"/>
                  <a:pt x="1277468" y="1645920"/>
                  <a:pt x="822960" y="1645920"/>
                </a:cubicBezTo>
                <a:cubicBezTo>
                  <a:pt x="368452" y="1645920"/>
                  <a:pt x="0" y="1277468"/>
                  <a:pt x="0" y="822960"/>
                </a:cubicBezTo>
                <a:cubicBezTo>
                  <a:pt x="0" y="368452"/>
                  <a:pt x="368452" y="0"/>
                  <a:pt x="822960" y="0"/>
                </a:cubicBezTo>
                <a:close/>
              </a:path>
            </a:pathLst>
          </a:custGeom>
        </p:spPr>
      </p:pic>
      <p:sp>
        <p:nvSpPr>
          <p:cNvPr id="50" name="Freeform: Shape 18">
            <a:extLst>
              <a:ext uri="{FF2B5EF4-FFF2-40B4-BE49-F238E27FC236}">
                <a16:creationId xmlns:a16="http://schemas.microsoft.com/office/drawing/2014/main" id="{3DF8EA8C-4EAB-49EE-BBAB-78BE910D2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4041056"/>
            <a:ext cx="3216344" cy="2816945"/>
          </a:xfrm>
          <a:custGeom>
            <a:avLst/>
            <a:gdLst>
              <a:gd name="connsiteX0" fmla="*/ 1360112 w 3216344"/>
              <a:gd name="connsiteY0" fmla="*/ 0 h 2816945"/>
              <a:gd name="connsiteX1" fmla="*/ 3216344 w 3216344"/>
              <a:gd name="connsiteY1" fmla="*/ 1856232 h 2816945"/>
              <a:gd name="connsiteX2" fmla="*/ 2992307 w 3216344"/>
              <a:gd name="connsiteY2" fmla="*/ 2741023 h 2816945"/>
              <a:gd name="connsiteX3" fmla="*/ 2946183 w 3216344"/>
              <a:gd name="connsiteY3" fmla="*/ 2816945 h 2816945"/>
              <a:gd name="connsiteX4" fmla="*/ 0 w 3216344"/>
              <a:gd name="connsiteY4" fmla="*/ 2816945 h 2816945"/>
              <a:gd name="connsiteX5" fmla="*/ 0 w 3216344"/>
              <a:gd name="connsiteY5" fmla="*/ 596005 h 2816945"/>
              <a:gd name="connsiteX6" fmla="*/ 47558 w 3216344"/>
              <a:gd name="connsiteY6" fmla="*/ 543678 h 2816945"/>
              <a:gd name="connsiteX7" fmla="*/ 1360112 w 3216344"/>
              <a:gd name="connsiteY7" fmla="*/ 0 h 2816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16344" h="2816945">
                <a:moveTo>
                  <a:pt x="1360112" y="0"/>
                </a:moveTo>
                <a:cubicBezTo>
                  <a:pt x="2385281" y="0"/>
                  <a:pt x="3216344" y="831063"/>
                  <a:pt x="3216344" y="1856232"/>
                </a:cubicBezTo>
                <a:cubicBezTo>
                  <a:pt x="3216344" y="2176598"/>
                  <a:pt x="3135186" y="2478007"/>
                  <a:pt x="2992307" y="2741023"/>
                </a:cubicBezTo>
                <a:lnTo>
                  <a:pt x="2946183" y="2816945"/>
                </a:lnTo>
                <a:lnTo>
                  <a:pt x="0" y="2816945"/>
                </a:lnTo>
                <a:lnTo>
                  <a:pt x="0" y="596005"/>
                </a:lnTo>
                <a:lnTo>
                  <a:pt x="47558" y="543678"/>
                </a:lnTo>
                <a:cubicBezTo>
                  <a:pt x="383470" y="207766"/>
                  <a:pt x="847528" y="0"/>
                  <a:pt x="1360112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Oval 20">
            <a:extLst>
              <a:ext uri="{FF2B5EF4-FFF2-40B4-BE49-F238E27FC236}">
                <a16:creationId xmlns:a16="http://schemas.microsoft.com/office/drawing/2014/main" id="{9973AF05-1CBD-4B57-BB0F-EAEF9F8FB6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0935" y="2871982"/>
            <a:ext cx="2834640" cy="2834640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Kép 7" descr="A képen személy, beltéri, csoport, tömeg látható&#10;&#10;Automatikusan generált leírás">
            <a:extLst>
              <a:ext uri="{FF2B5EF4-FFF2-40B4-BE49-F238E27FC236}">
                <a16:creationId xmlns:a16="http://schemas.microsoft.com/office/drawing/2014/main" id="{3C4748CE-5A35-4F31-B8B7-09E93C55D1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3545527" y="3036574"/>
            <a:ext cx="2505456" cy="2505456"/>
          </a:xfrm>
          <a:custGeom>
            <a:avLst/>
            <a:gdLst/>
            <a:ahLst/>
            <a:cxnLst/>
            <a:rect l="l" t="t" r="r" b="b"/>
            <a:pathLst>
              <a:path w="2505456" h="2505456">
                <a:moveTo>
                  <a:pt x="1252728" y="0"/>
                </a:moveTo>
                <a:cubicBezTo>
                  <a:pt x="1944591" y="0"/>
                  <a:pt x="2505456" y="560865"/>
                  <a:pt x="2505456" y="1252728"/>
                </a:cubicBezTo>
                <a:cubicBezTo>
                  <a:pt x="2505456" y="1944591"/>
                  <a:pt x="1944591" y="2505456"/>
                  <a:pt x="1252728" y="2505456"/>
                </a:cubicBezTo>
                <a:cubicBezTo>
                  <a:pt x="560865" y="2505456"/>
                  <a:pt x="0" y="1944591"/>
                  <a:pt x="0" y="1252728"/>
                </a:cubicBezTo>
                <a:cubicBezTo>
                  <a:pt x="0" y="560865"/>
                  <a:pt x="560865" y="0"/>
                  <a:pt x="1252728" y="0"/>
                </a:cubicBezTo>
                <a:close/>
              </a:path>
            </a:pathLst>
          </a:custGeom>
        </p:spPr>
      </p:pic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8D7D3328-3BCD-4617-A29C-33F634FC2E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-2"/>
          <a:stretch/>
        </p:blipFill>
        <p:spPr>
          <a:xfrm>
            <a:off x="20" y="10"/>
            <a:ext cx="3904480" cy="3318836"/>
          </a:xfrm>
          <a:custGeom>
            <a:avLst/>
            <a:gdLst/>
            <a:ahLst/>
            <a:cxnLst/>
            <a:rect l="l" t="t" r="r" b="b"/>
            <a:pathLst>
              <a:path w="3904500" h="3318846">
                <a:moveTo>
                  <a:pt x="0" y="0"/>
                </a:moveTo>
                <a:lnTo>
                  <a:pt x="3550823" y="0"/>
                </a:lnTo>
                <a:lnTo>
                  <a:pt x="3646046" y="156742"/>
                </a:lnTo>
                <a:cubicBezTo>
                  <a:pt x="3810874" y="460163"/>
                  <a:pt x="3904500" y="807876"/>
                  <a:pt x="3904500" y="1177456"/>
                </a:cubicBezTo>
                <a:cubicBezTo>
                  <a:pt x="3904500" y="2360113"/>
                  <a:pt x="2945767" y="3318846"/>
                  <a:pt x="1763110" y="3318846"/>
                </a:cubicBezTo>
                <a:cubicBezTo>
                  <a:pt x="1097866" y="3318846"/>
                  <a:pt x="503472" y="3015497"/>
                  <a:pt x="110709" y="2539579"/>
                </a:cubicBezTo>
                <a:lnTo>
                  <a:pt x="0" y="2391530"/>
                </a:lnTo>
                <a:close/>
              </a:path>
            </a:pathLst>
          </a:custGeom>
        </p:spPr>
      </p:pic>
      <p:pic>
        <p:nvPicPr>
          <p:cNvPr id="4" name="Kép 3" descr="A képen padló, beltéri látható&#10;&#10;Automatikusan generált leírás">
            <a:extLst>
              <a:ext uri="{FF2B5EF4-FFF2-40B4-BE49-F238E27FC236}">
                <a16:creationId xmlns:a16="http://schemas.microsoft.com/office/drawing/2014/main" id="{E3E9EEDA-C110-41A1-B3CE-A2BB08417FB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1" y="4207014"/>
            <a:ext cx="3050387" cy="2654675"/>
          </a:xfrm>
          <a:custGeom>
            <a:avLst/>
            <a:gdLst/>
            <a:ahLst/>
            <a:cxnLst/>
            <a:rect l="l" t="t" r="r" b="b"/>
            <a:pathLst>
              <a:path w="3050387" h="2654675">
                <a:moveTo>
                  <a:pt x="1360112" y="0"/>
                </a:moveTo>
                <a:cubicBezTo>
                  <a:pt x="2293625" y="0"/>
                  <a:pt x="3050387" y="756762"/>
                  <a:pt x="3050387" y="1690275"/>
                </a:cubicBezTo>
                <a:cubicBezTo>
                  <a:pt x="3050387" y="2040343"/>
                  <a:pt x="2943967" y="2365554"/>
                  <a:pt x="2761715" y="2635324"/>
                </a:cubicBezTo>
                <a:lnTo>
                  <a:pt x="2747244" y="2654675"/>
                </a:lnTo>
                <a:lnTo>
                  <a:pt x="0" y="2654675"/>
                </a:lnTo>
                <a:lnTo>
                  <a:pt x="0" y="689742"/>
                </a:lnTo>
                <a:lnTo>
                  <a:pt x="55814" y="615103"/>
                </a:lnTo>
                <a:cubicBezTo>
                  <a:pt x="365835" y="239445"/>
                  <a:pt x="835011" y="0"/>
                  <a:pt x="136011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03707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E13DAD0-A4B0-4817-8995-A0D346584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38B7F455-C012-402F-90BE-C655388B9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Kis</a:t>
            </a:r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falunk</a:t>
            </a:r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olyan</a:t>
            </a:r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szerencsés</a:t>
            </a:r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3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hogy</a:t>
            </a:r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saját</a:t>
            </a:r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sópincénkben</a:t>
            </a:r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gyógyulhatnak</a:t>
            </a:r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és</a:t>
            </a:r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meditálhatnak</a:t>
            </a:r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az</a:t>
            </a:r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érdeklődők</a:t>
            </a:r>
            <a:endParaRPr lang="en-US" sz="3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9F9672C-557D-4871-B58C-7874589D7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Kép 8">
            <a:extLst>
              <a:ext uri="{FF2B5EF4-FFF2-40B4-BE49-F238E27FC236}">
                <a16:creationId xmlns:a16="http://schemas.microsoft.com/office/drawing/2014/main" id="{837B2BCA-D144-4EDF-B5C4-ABE2A702BC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317635" y="321733"/>
            <a:ext cx="4160452" cy="6214534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F95C8E72-241F-4105-8001-55B882FAAD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8955" y="321733"/>
            <a:ext cx="3539976" cy="2985818"/>
          </a:xfrm>
          <a:prstGeom prst="rect">
            <a:avLst/>
          </a:prstGeom>
        </p:spPr>
      </p:pic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D8B5FE3D-544B-4667-B479-A6D62F9A25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48570" y="321734"/>
            <a:ext cx="3535590" cy="298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5910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4000">
              <a:schemeClr val="bg1"/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B8AFB6E-4CDB-4723-BFFA-2D4CD0A02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06475"/>
          </a:xfrm>
        </p:spPr>
        <p:txBody>
          <a:bodyPr>
            <a:normAutofit/>
          </a:bodyPr>
          <a:lstStyle/>
          <a:p>
            <a:r>
              <a:rPr lang="hu-HU" sz="3000" dirty="0">
                <a:latin typeface="+mn-lt"/>
              </a:rPr>
              <a:t>A fenntarthatóság-környezettudatosság témahete </a:t>
            </a:r>
            <a:br>
              <a:rPr lang="hu-HU" sz="3000" dirty="0">
                <a:latin typeface="+mn-lt"/>
              </a:rPr>
            </a:br>
            <a:r>
              <a:rPr lang="hu-HU" sz="3000" dirty="0">
                <a:latin typeface="+mn-lt"/>
              </a:rPr>
              <a:t>minden évben az egyik legfontosabb projektünk. 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9951774-17C4-48D5-8437-50524FC9E8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364" y="1503485"/>
            <a:ext cx="10626436" cy="5132093"/>
          </a:xfrm>
        </p:spPr>
        <p:txBody>
          <a:bodyPr>
            <a:normAutofit fontScale="85000" lnSpcReduction="20000"/>
          </a:bodyPr>
          <a:lstStyle/>
          <a:p>
            <a:r>
              <a:rPr lang="hu-HU" dirty="0"/>
              <a:t>A fenntarthatóság, környezettudatosság témahetének programjai::</a:t>
            </a:r>
          </a:p>
          <a:p>
            <a:r>
              <a:rPr lang="hu-HU" dirty="0"/>
              <a:t>Hulladékgyűjtés</a:t>
            </a:r>
          </a:p>
          <a:p>
            <a:r>
              <a:rPr lang="hu-HU" dirty="0"/>
              <a:t>Facsemeték ültetése a szülők és érdeklődők segítségével</a:t>
            </a:r>
          </a:p>
          <a:p>
            <a:r>
              <a:rPr lang="hu-HU" dirty="0"/>
              <a:t>Megismerkedtünk a falunkban zajló növénytermesztéssel és állattartással</a:t>
            </a:r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fa</a:t>
            </a:r>
            <a:endParaRPr lang="hu-HU" sz="2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r>
              <a:rPr lang="hu-HU" dirty="0"/>
              <a:t>Az </a:t>
            </a:r>
            <a:r>
              <a:rPr lang="hu-HU" dirty="0" err="1"/>
              <a:t>áporkai</a:t>
            </a:r>
            <a:r>
              <a:rPr lang="hu-HU" dirty="0"/>
              <a:t> </a:t>
            </a:r>
            <a:r>
              <a:rPr lang="hu-HU" dirty="0" err="1"/>
              <a:t>BioFungi</a:t>
            </a:r>
            <a:r>
              <a:rPr lang="hu-HU" dirty="0"/>
              <a:t> üzem meglátogatása</a:t>
            </a:r>
          </a:p>
          <a:p>
            <a:r>
              <a:rPr lang="hu-HU" dirty="0"/>
              <a:t>Az </a:t>
            </a:r>
            <a:r>
              <a:rPr lang="hu-HU" dirty="0" err="1"/>
              <a:t>áporkai</a:t>
            </a:r>
            <a:r>
              <a:rPr lang="hu-HU" dirty="0"/>
              <a:t> mangalicatenyészet megismerése</a:t>
            </a:r>
            <a:r>
              <a:rPr lang="en-US" sz="2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lun</a:t>
            </a:r>
            <a:r>
              <a:rPr lang="hu-HU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tássa</a:t>
            </a:r>
            <a:r>
              <a:rPr lang="hu-HU" sz="2800" dirty="0">
                <a:solidFill>
                  <a:srgbClr val="FFFFFF"/>
                </a:solidFill>
              </a:rPr>
              <a:t>l </a:t>
            </a:r>
            <a:endParaRPr lang="hu-HU" dirty="0"/>
          </a:p>
          <a:p>
            <a:r>
              <a:rPr lang="hu-HU" dirty="0"/>
              <a:t>Báránylesőben</a:t>
            </a:r>
          </a:p>
          <a:p>
            <a:r>
              <a:rPr lang="hu-HU" dirty="0"/>
              <a:t>Online előadásokat néztünk: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hu-HU" dirty="0">
                <a:effectLst/>
              </a:rPr>
              <a:t>Az erdők szerepe a Föld oxigénellátásában,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hu-HU" dirty="0">
                <a:effectLst/>
              </a:rPr>
              <a:t>Műanyagok felhalmozódása a vizekben, vízi élőlényekben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hu-HU" dirty="0"/>
              <a:t>E</a:t>
            </a:r>
            <a:r>
              <a:rPr lang="hu-HU" dirty="0">
                <a:effectLst/>
              </a:rPr>
              <a:t>rdőirtás hatásai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hu-HU" dirty="0"/>
              <a:t>Tükörben a világ </a:t>
            </a:r>
            <a:r>
              <a:rPr lang="hu-HU" sz="2900" dirty="0"/>
              <a:t> </a:t>
            </a:r>
          </a:p>
          <a:p>
            <a:r>
              <a:rPr lang="hu-HU" dirty="0"/>
              <a:t>Játékos vetélkedőt tartottunk </a:t>
            </a:r>
          </a:p>
          <a:p>
            <a:r>
              <a:rPr lang="hu-HU" dirty="0"/>
              <a:t>Természetfotó pályázatot rendeztünk</a:t>
            </a:r>
          </a:p>
          <a:p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CC2C714C-ED1B-47EE-A4C0-0CBA75B86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8479" y="83127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7316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FC0DEEBF-DB94-4E7E-A9D3-84FA863C3B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F1AD7D14-D6AF-469E-B0C4-835F74043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Hulladékgyűjtés</a:t>
            </a:r>
          </a:p>
        </p:txBody>
      </p:sp>
      <p:pic>
        <p:nvPicPr>
          <p:cNvPr id="10" name="Kép 9" descr="A képen fű, gyermek, személy, kültéri látható&#10;&#10;Automatikusan generált leírás">
            <a:extLst>
              <a:ext uri="{FF2B5EF4-FFF2-40B4-BE49-F238E27FC236}">
                <a16:creationId xmlns:a16="http://schemas.microsoft.com/office/drawing/2014/main" id="{ABB834CA-D110-4573-B156-8349D2547E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317635" y="321733"/>
            <a:ext cx="4160452" cy="2222497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7A9CA3A-7216-41E0-B3CD-058077FD39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Kép 12">
            <a:extLst>
              <a:ext uri="{FF2B5EF4-FFF2-40B4-BE49-F238E27FC236}">
                <a16:creationId xmlns:a16="http://schemas.microsoft.com/office/drawing/2014/main" id="{6CC80878-B6FB-4B2B-BFD4-87BE37D727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>
          <a:xfrm>
            <a:off x="317635" y="2705099"/>
            <a:ext cx="4160452" cy="3831167"/>
          </a:xfrm>
          <a:prstGeom prst="rect">
            <a:avLst/>
          </a:prstGeom>
        </p:spPr>
      </p:pic>
      <p:pic>
        <p:nvPicPr>
          <p:cNvPr id="7" name="Kép 6" descr="A képen rendetlen, szemét látható&#10;&#10;Automatikusan generált leírás">
            <a:extLst>
              <a:ext uri="{FF2B5EF4-FFF2-40B4-BE49-F238E27FC236}">
                <a16:creationId xmlns:a16="http://schemas.microsoft.com/office/drawing/2014/main" id="{B6660A48-2793-4BA9-9973-8F7B3F06C3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8675" y="299364"/>
            <a:ext cx="2775313" cy="3008188"/>
          </a:xfrm>
          <a:prstGeom prst="rect">
            <a:avLst/>
          </a:prstGeom>
        </p:spPr>
      </p:pic>
      <p:pic>
        <p:nvPicPr>
          <p:cNvPr id="5" name="Tartalom helye 4" descr="A képen személy, gyermek, fiatal, kicsi látható&#10;&#10;Automatikusan generált leírás">
            <a:extLst>
              <a:ext uri="{FF2B5EF4-FFF2-40B4-BE49-F238E27FC236}">
                <a16:creationId xmlns:a16="http://schemas.microsoft.com/office/drawing/2014/main" id="{D42CF337-906D-436B-B210-84C9D4B72EC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7574805" y="299363"/>
            <a:ext cx="4308687" cy="300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8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4000">
              <a:schemeClr val="bg1"/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529935"/>
            <a:ext cx="10515600" cy="5945815"/>
          </a:xfrm>
        </p:spPr>
        <p:txBody>
          <a:bodyPr>
            <a:normAutofit/>
          </a:bodyPr>
          <a:lstStyle/>
          <a:p>
            <a:r>
              <a:rPr lang="hu-HU" sz="2400" dirty="0"/>
              <a:t>Tatára kirándultunk, ahol megcsodáltuk a </a:t>
            </a:r>
            <a:r>
              <a:rPr lang="hu-HU" sz="2400" dirty="0" err="1"/>
              <a:t>Natura</a:t>
            </a:r>
            <a:r>
              <a:rPr lang="hu-HU" sz="2400" dirty="0"/>
              <a:t> 2000 részét képező különleges madárvédelmi területeket, az Öregtavat, az Angolparkot a Cseke tónál és végig jártuk a Fényes tanösvényt,</a:t>
            </a:r>
          </a:p>
          <a:p>
            <a:r>
              <a:rPr lang="hu-HU" sz="2400" dirty="0" err="1"/>
              <a:t>sárkányhajózni</a:t>
            </a:r>
            <a:r>
              <a:rPr lang="hu-HU" sz="2400" dirty="0"/>
              <a:t> tanultunk,</a:t>
            </a:r>
          </a:p>
          <a:p>
            <a:r>
              <a:rPr lang="hu-HU" sz="2400" dirty="0"/>
              <a:t>Kiskőrösre kirándultunk, ahol megnéztük a János Vitéz látogatóközpontot, az Old </a:t>
            </a:r>
            <a:r>
              <a:rPr lang="hu-HU" sz="2400" dirty="0" err="1"/>
              <a:t>car</a:t>
            </a:r>
            <a:r>
              <a:rPr lang="hu-HU" sz="2400" dirty="0"/>
              <a:t> és az Úttörténeti múzeumot,</a:t>
            </a:r>
          </a:p>
          <a:p>
            <a:pPr lvl="0"/>
            <a:r>
              <a:rPr lang="hu-HU" sz="2400" dirty="0"/>
              <a:t>a „Határtalanul” program keretében a 7. osztályosok megismerkedhettek Erdély szépségeivel, az ott élő nemzettársaik életével,</a:t>
            </a:r>
          </a:p>
          <a:p>
            <a:pPr lvl="0"/>
            <a:r>
              <a:rPr lang="hu-HU" sz="2400" dirty="0"/>
              <a:t>idén is meglátogattuk testvériskolánkat </a:t>
            </a:r>
            <a:r>
              <a:rPr lang="hu-HU" sz="2400" dirty="0" err="1"/>
              <a:t>Lövétén</a:t>
            </a:r>
            <a:r>
              <a:rPr lang="hu-HU" sz="2400" dirty="0"/>
              <a:t>.</a:t>
            </a:r>
          </a:p>
          <a:p>
            <a:endParaRPr lang="hu-HU" sz="2400" dirty="0"/>
          </a:p>
          <a:p>
            <a:endParaRPr lang="hu-HU" sz="2400" dirty="0"/>
          </a:p>
          <a:p>
            <a:pPr lvl="0"/>
            <a:endParaRPr lang="hu-HU" sz="2600" dirty="0"/>
          </a:p>
          <a:p>
            <a:pPr marL="0" indent="0">
              <a:buNone/>
            </a:pPr>
            <a:endParaRPr lang="hu-HU" sz="2600" dirty="0"/>
          </a:p>
          <a:p>
            <a:pPr marL="0" indent="0">
              <a:buNone/>
            </a:pPr>
            <a:endParaRPr lang="hu-HU" sz="2600" dirty="0"/>
          </a:p>
          <a:p>
            <a:pPr marL="0" lvl="0" indent="0">
              <a:buNone/>
            </a:pPr>
            <a:endParaRPr lang="hu-HU" sz="2600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599058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2B63532A-E2D8-40B7-AC5D-3DAE25169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Hulladékgyűjtés</a:t>
            </a:r>
          </a:p>
        </p:txBody>
      </p:sp>
      <p:pic>
        <p:nvPicPr>
          <p:cNvPr id="7" name="Kép 6" descr="A képen gyermek, személy, kültéri, kicsi látható&#10;&#10;Automatikusan generált leírás">
            <a:extLst>
              <a:ext uri="{FF2B5EF4-FFF2-40B4-BE49-F238E27FC236}">
                <a16:creationId xmlns:a16="http://schemas.microsoft.com/office/drawing/2014/main" id="{31A08778-AF3E-470E-97A2-67E23F82E7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040" y="403539"/>
            <a:ext cx="5455917" cy="3806021"/>
          </a:xfrm>
          <a:prstGeom prst="rect">
            <a:avLst/>
          </a:prstGeom>
        </p:spPr>
      </p:pic>
      <p:pic>
        <p:nvPicPr>
          <p:cNvPr id="5" name="Tartalom helye 4" descr="A képen fa, kültéri, személy, személyek látható&#10;&#10;Automatikusan generált leírás">
            <a:extLst>
              <a:ext uri="{FF2B5EF4-FFF2-40B4-BE49-F238E27FC236}">
                <a16:creationId xmlns:a16="http://schemas.microsoft.com/office/drawing/2014/main" id="{AB208E72-F9E0-4352-9D67-EA5003AF6A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6043" y="403238"/>
            <a:ext cx="5455917" cy="3806622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05143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3061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2" name="Cím 1">
            <a:extLst>
              <a:ext uri="{FF2B5EF4-FFF2-40B4-BE49-F238E27FC236}">
                <a16:creationId xmlns:a16="http://schemas.microsoft.com/office/drawing/2014/main" id="{6FA775E6-FA86-42B3-941A-A3D5CCFAE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0" y="4760132"/>
            <a:ext cx="5093596" cy="1777829"/>
          </a:xfrm>
        </p:spPr>
        <p:txBody>
          <a:bodyPr>
            <a:normAutofit/>
          </a:bodyPr>
          <a:lstStyle/>
          <a:p>
            <a:pPr algn="r"/>
            <a:r>
              <a:rPr lang="hu-HU" sz="4000"/>
              <a:t>A nap hősei…</a:t>
            </a:r>
          </a:p>
        </p:txBody>
      </p:sp>
      <p:pic>
        <p:nvPicPr>
          <p:cNvPr id="5" name="Tartalom helye 4" descr="A képen személy, gyermek, fű, fa látható&#10;&#10;Automatikusan generált leírás">
            <a:extLst>
              <a:ext uri="{FF2B5EF4-FFF2-40B4-BE49-F238E27FC236}">
                <a16:creationId xmlns:a16="http://schemas.microsoft.com/office/drawing/2014/main" id="{2164F81E-33EE-4839-97DE-894267DF4B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2872"/>
            <a:ext cx="12191980" cy="4595954"/>
          </a:xfrm>
          <a:custGeom>
            <a:avLst/>
            <a:gdLst/>
            <a:ahLst/>
            <a:cxnLst/>
            <a:rect l="l" t="t" r="r" b="b"/>
            <a:pathLst>
              <a:path w="12192000" h="4621300">
                <a:moveTo>
                  <a:pt x="0" y="0"/>
                </a:moveTo>
                <a:lnTo>
                  <a:pt x="12192000" y="0"/>
                </a:lnTo>
                <a:lnTo>
                  <a:pt x="12192000" y="3104412"/>
                </a:lnTo>
                <a:lnTo>
                  <a:pt x="12192000" y="3296537"/>
                </a:lnTo>
                <a:lnTo>
                  <a:pt x="12192000" y="4272355"/>
                </a:lnTo>
                <a:lnTo>
                  <a:pt x="12113803" y="4280638"/>
                </a:lnTo>
                <a:cubicBezTo>
                  <a:pt x="10139508" y="4478587"/>
                  <a:pt x="8237152" y="4571590"/>
                  <a:pt x="6753597" y="4604195"/>
                </a:cubicBezTo>
                <a:cubicBezTo>
                  <a:pt x="4940362" y="4644044"/>
                  <a:pt x="2657278" y="4624714"/>
                  <a:pt x="400746" y="4432852"/>
                </a:cubicBezTo>
                <a:lnTo>
                  <a:pt x="0" y="4395876"/>
                </a:lnTo>
                <a:lnTo>
                  <a:pt x="0" y="3296537"/>
                </a:lnTo>
                <a:lnTo>
                  <a:pt x="0" y="310441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505838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82FBB18-7B2F-417D-AA12-FB12C76F7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0271" y="3794336"/>
            <a:ext cx="5242259" cy="192225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faültetés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projekt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iskolánk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hagyománya</a:t>
            </a: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0B21A5C-062F-46C2-8389-53D40F46AA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483466"/>
            <a:ext cx="5549037" cy="6374535"/>
          </a:xfrm>
          <a:custGeom>
            <a:avLst/>
            <a:gdLst>
              <a:gd name="connsiteX0" fmla="*/ 2203019 w 5549037"/>
              <a:gd name="connsiteY0" fmla="*/ 0 h 6374535"/>
              <a:gd name="connsiteX1" fmla="*/ 5549037 w 5549037"/>
              <a:gd name="connsiteY1" fmla="*/ 3346018 h 6374535"/>
              <a:gd name="connsiteX2" fmla="*/ 3797930 w 5549037"/>
              <a:gd name="connsiteY2" fmla="*/ 6288190 h 6374535"/>
              <a:gd name="connsiteX3" fmla="*/ 3618689 w 5549037"/>
              <a:gd name="connsiteY3" fmla="*/ 6374535 h 6374535"/>
              <a:gd name="connsiteX4" fmla="*/ 779546 w 5549037"/>
              <a:gd name="connsiteY4" fmla="*/ 6374535 h 6374535"/>
              <a:gd name="connsiteX5" fmla="*/ 537516 w 5549037"/>
              <a:gd name="connsiteY5" fmla="*/ 6248727 h 6374535"/>
              <a:gd name="connsiteX6" fmla="*/ 74641 w 5549037"/>
              <a:gd name="connsiteY6" fmla="*/ 5927968 h 6374535"/>
              <a:gd name="connsiteX7" fmla="*/ 0 w 5549037"/>
              <a:gd name="connsiteY7" fmla="*/ 5860130 h 6374535"/>
              <a:gd name="connsiteX8" fmla="*/ 0 w 5549037"/>
              <a:gd name="connsiteY8" fmla="*/ 831906 h 6374535"/>
              <a:gd name="connsiteX9" fmla="*/ 74641 w 5549037"/>
              <a:gd name="connsiteY9" fmla="*/ 764068 h 6374535"/>
              <a:gd name="connsiteX10" fmla="*/ 2203019 w 5549037"/>
              <a:gd name="connsiteY10" fmla="*/ 0 h 637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49037" h="6374535">
                <a:moveTo>
                  <a:pt x="2203019" y="0"/>
                </a:moveTo>
                <a:cubicBezTo>
                  <a:pt x="4050974" y="0"/>
                  <a:pt x="5549037" y="1498063"/>
                  <a:pt x="5549037" y="3346018"/>
                </a:cubicBezTo>
                <a:cubicBezTo>
                  <a:pt x="5549037" y="4616487"/>
                  <a:pt x="4840968" y="5721578"/>
                  <a:pt x="3797930" y="6288190"/>
                </a:cubicBezTo>
                <a:lnTo>
                  <a:pt x="3618689" y="6374535"/>
                </a:lnTo>
                <a:lnTo>
                  <a:pt x="779546" y="6374535"/>
                </a:lnTo>
                <a:lnTo>
                  <a:pt x="537516" y="6248727"/>
                </a:lnTo>
                <a:cubicBezTo>
                  <a:pt x="374031" y="6154721"/>
                  <a:pt x="219238" y="6047301"/>
                  <a:pt x="74641" y="5927968"/>
                </a:cubicBezTo>
                <a:lnTo>
                  <a:pt x="0" y="5860130"/>
                </a:lnTo>
                <a:lnTo>
                  <a:pt x="0" y="831906"/>
                </a:lnTo>
                <a:lnTo>
                  <a:pt x="74641" y="764068"/>
                </a:lnTo>
                <a:cubicBezTo>
                  <a:pt x="653030" y="286739"/>
                  <a:pt x="1394539" y="0"/>
                  <a:pt x="2203019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Tartalom helye 4" descr="A képen személy, kültéri, csoport, személyek látható&#10;&#10;Automatikusan generált leírás">
            <a:extLst>
              <a:ext uri="{FF2B5EF4-FFF2-40B4-BE49-F238E27FC236}">
                <a16:creationId xmlns:a16="http://schemas.microsoft.com/office/drawing/2014/main" id="{D278FCA2-DAC8-4887-8DA9-155CB5E175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682542"/>
            <a:ext cx="5385130" cy="6210629"/>
          </a:xfrm>
          <a:custGeom>
            <a:avLst/>
            <a:gdLst/>
            <a:ahLst/>
            <a:cxnLst/>
            <a:rect l="l" t="t" r="r" b="b"/>
            <a:pathLst>
              <a:path w="5385130" h="6210629">
                <a:moveTo>
                  <a:pt x="2203018" y="0"/>
                </a:moveTo>
                <a:cubicBezTo>
                  <a:pt x="3960450" y="0"/>
                  <a:pt x="5385130" y="1424680"/>
                  <a:pt x="5385130" y="3182112"/>
                </a:cubicBezTo>
                <a:cubicBezTo>
                  <a:pt x="5385130" y="4500186"/>
                  <a:pt x="4583748" y="5631087"/>
                  <a:pt x="3441640" y="6114158"/>
                </a:cubicBezTo>
                <a:lnTo>
                  <a:pt x="3178061" y="6210629"/>
                </a:lnTo>
                <a:lnTo>
                  <a:pt x="1233206" y="6210629"/>
                </a:lnTo>
                <a:lnTo>
                  <a:pt x="1108901" y="6171135"/>
                </a:lnTo>
                <a:cubicBezTo>
                  <a:pt x="767738" y="6046219"/>
                  <a:pt x="453928" y="5864559"/>
                  <a:pt x="178899" y="5637585"/>
                </a:cubicBezTo>
                <a:lnTo>
                  <a:pt x="0" y="5474990"/>
                </a:lnTo>
                <a:lnTo>
                  <a:pt x="0" y="889234"/>
                </a:lnTo>
                <a:lnTo>
                  <a:pt x="178899" y="726640"/>
                </a:lnTo>
                <a:cubicBezTo>
                  <a:pt x="728956" y="272693"/>
                  <a:pt x="1434142" y="0"/>
                  <a:pt x="2203018" y="0"/>
                </a:cubicBezTo>
                <a:close/>
              </a:path>
            </a:pathLst>
          </a:cu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A177BCC-4208-4795-8572-4D623BA1E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33763" y="1"/>
            <a:ext cx="4480560" cy="2513993"/>
          </a:xfrm>
          <a:custGeom>
            <a:avLst/>
            <a:gdLst>
              <a:gd name="connsiteX0" fmla="*/ 18382 w 4480560"/>
              <a:gd name="connsiteY0" fmla="*/ 0 h 2513993"/>
              <a:gd name="connsiteX1" fmla="*/ 4462178 w 4480560"/>
              <a:gd name="connsiteY1" fmla="*/ 0 h 2513993"/>
              <a:gd name="connsiteX2" fmla="*/ 4468994 w 4480560"/>
              <a:gd name="connsiteY2" fmla="*/ 44657 h 2513993"/>
              <a:gd name="connsiteX3" fmla="*/ 4480560 w 4480560"/>
              <a:gd name="connsiteY3" fmla="*/ 273713 h 2513993"/>
              <a:gd name="connsiteX4" fmla="*/ 2240280 w 4480560"/>
              <a:gd name="connsiteY4" fmla="*/ 2513993 h 2513993"/>
              <a:gd name="connsiteX5" fmla="*/ 0 w 4480560"/>
              <a:gd name="connsiteY5" fmla="*/ 273713 h 2513993"/>
              <a:gd name="connsiteX6" fmla="*/ 11567 w 4480560"/>
              <a:gd name="connsiteY6" fmla="*/ 44657 h 2513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80560" h="2513993">
                <a:moveTo>
                  <a:pt x="18382" y="0"/>
                </a:moveTo>
                <a:lnTo>
                  <a:pt x="4462178" y="0"/>
                </a:lnTo>
                <a:lnTo>
                  <a:pt x="4468994" y="44657"/>
                </a:lnTo>
                <a:cubicBezTo>
                  <a:pt x="4476642" y="119969"/>
                  <a:pt x="4480560" y="196384"/>
                  <a:pt x="4480560" y="273713"/>
                </a:cubicBezTo>
                <a:cubicBezTo>
                  <a:pt x="4480560" y="1510985"/>
                  <a:pt x="3477552" y="2513993"/>
                  <a:pt x="2240280" y="2513993"/>
                </a:cubicBezTo>
                <a:cubicBezTo>
                  <a:pt x="1003008" y="2513993"/>
                  <a:pt x="0" y="1510985"/>
                  <a:pt x="0" y="273713"/>
                </a:cubicBezTo>
                <a:cubicBezTo>
                  <a:pt x="0" y="196384"/>
                  <a:pt x="3918" y="119969"/>
                  <a:pt x="11567" y="446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Kép 6" descr="A képen fű, kültéri, mező, piszok látható&#10;&#10;Automatikusan generált leírás">
            <a:extLst>
              <a:ext uri="{FF2B5EF4-FFF2-40B4-BE49-F238E27FC236}">
                <a16:creationId xmlns:a16="http://schemas.microsoft.com/office/drawing/2014/main" id="{AD3B1213-0B3B-43BF-A83A-77F9BBF339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"/>
          <a:stretch/>
        </p:blipFill>
        <p:spPr>
          <a:xfrm>
            <a:off x="5398355" y="1"/>
            <a:ext cx="4151376" cy="2349401"/>
          </a:xfrm>
          <a:custGeom>
            <a:avLst/>
            <a:gdLst/>
            <a:ahLst/>
            <a:cxnLst/>
            <a:rect l="l" t="t" r="r" b="b"/>
            <a:pathLst>
              <a:path w="4151376" h="2349401">
                <a:moveTo>
                  <a:pt x="20101" y="0"/>
                </a:moveTo>
                <a:lnTo>
                  <a:pt x="4131276" y="0"/>
                </a:lnTo>
                <a:lnTo>
                  <a:pt x="4140659" y="61486"/>
                </a:lnTo>
                <a:cubicBezTo>
                  <a:pt x="4147746" y="131265"/>
                  <a:pt x="4151376" y="202065"/>
                  <a:pt x="4151376" y="273713"/>
                </a:cubicBezTo>
                <a:cubicBezTo>
                  <a:pt x="4151376" y="1420084"/>
                  <a:pt x="3222059" y="2349401"/>
                  <a:pt x="2075688" y="2349401"/>
                </a:cubicBezTo>
                <a:cubicBezTo>
                  <a:pt x="929317" y="2349401"/>
                  <a:pt x="0" y="1420084"/>
                  <a:pt x="0" y="273713"/>
                </a:cubicBezTo>
                <a:cubicBezTo>
                  <a:pt x="0" y="202065"/>
                  <a:pt x="3630" y="131265"/>
                  <a:pt x="10717" y="6148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990716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FEC02E0E-8697-49E3-863D-7407383462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8450297" cy="685799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1A046572-FE00-401B-B7EC-0348F481A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627636"/>
          </a:xfrm>
        </p:spPr>
        <p:txBody>
          <a:bodyPr>
            <a:normAutofit/>
          </a:bodyPr>
          <a:lstStyle/>
          <a:p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</a:t>
            </a:r>
            <a:r>
              <a:rPr lang="hu-HU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z idén is sort kerítettünk rá</a:t>
            </a:r>
            <a:endParaRPr lang="hu-HU" dirty="0">
              <a:solidFill>
                <a:srgbClr val="FFFFFF"/>
              </a:solidFill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6247589B-AFDF-47E4-BB47-40230F6386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962751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8">
            <a:extLst>
              <a:ext uri="{FF2B5EF4-FFF2-40B4-BE49-F238E27FC236}">
                <a16:creationId xmlns:a16="http://schemas.microsoft.com/office/drawing/2014/main" id="{765F4110-C0FC-4D61-ACD2-A7C950EAE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A1CDE775-087C-4F77-989E-B165E1795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hu-HU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 fenntarthatóság jegyében rendszeresen f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ákat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és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virágokat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ültetünk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az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iskolában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és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az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utcán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egy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gyönyörűbb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és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élhetőbb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környezetért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C94CBDB-A76C-499E-95AB-C0A049E31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 descr="https://scontent.fbud1-1.fna.fbcdn.net/v/t1.15752-9/31084276_1919442311460176_2058832426339139584_n.jpg?_nc_cat=0&amp;_nc_eui2=v1%3AAeHQ37iHJpbwsOQsYOT2sEDQ2_KFgTUZdZ_AgWxLJLILR9PjyySIZpFmVv0X7rREkwhG-ojlFcoxqwf4k3XyiT7DV1yN58MAm9Cra0tQxnYF6w&amp;oh=ebf75c2f58c0ae9357be6da29ef6621f&amp;oe=5B715293">
            <a:extLst>
              <a:ext uri="{FF2B5EF4-FFF2-40B4-BE49-F238E27FC236}">
                <a16:creationId xmlns:a16="http://schemas.microsoft.com/office/drawing/2014/main" id="{57A0DB4C-1396-4EBE-A335-E04E8909B4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7635" y="321733"/>
            <a:ext cx="4160452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https://scontent.fbud1-1.fna.fbcdn.net/v/t1.15752-9/31093374_1919442291460178_3957770032066330624_n.jpg?_nc_cat=0&amp;_nc_eui2=v1%3AAeHIoaEfE13o3StcPyMo9LAA5pxPEvb0L2MKFgAVx6CSR2gaG-8K_OoB0UE-jA6otw9y_xbuZWzjoJl--6AILvAyso_fkPLOlqfR0LQa5O0qOg&amp;oh=d39d1bcb0f0c73b210192b11c7584375&amp;oe=5B5AA4FC">
            <a:extLst>
              <a:ext uri="{FF2B5EF4-FFF2-40B4-BE49-F238E27FC236}">
                <a16:creationId xmlns:a16="http://schemas.microsoft.com/office/drawing/2014/main" id="{60A4CB3C-7D76-4C26-988F-965F114D2D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54296" y="299363"/>
            <a:ext cx="7217085" cy="300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8170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1520B01-A2E4-41C2-8A8F-7683F2508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322DE57C-D0C8-4DB3-9137-1B0E869BC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513" y="841375"/>
            <a:ext cx="3505200" cy="311469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6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Az idén is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F634C0A-A487-42AF-8DFD-4DAD62FE92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412B137-E115-42F2-8CF9-67E40B5D2C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3986041" cy="6858000"/>
            </a:xfrm>
            <a:custGeom>
              <a:avLst/>
              <a:gdLst>
                <a:gd name="connsiteX0" fmla="*/ 0 w 3986041"/>
                <a:gd name="connsiteY0" fmla="*/ 0 h 6858000"/>
                <a:gd name="connsiteX1" fmla="*/ 3066495 w 3986041"/>
                <a:gd name="connsiteY1" fmla="*/ 0 h 6858000"/>
                <a:gd name="connsiteX2" fmla="*/ 3427241 w 3986041"/>
                <a:gd name="connsiteY2" fmla="*/ 1211943 h 6858000"/>
                <a:gd name="connsiteX3" fmla="*/ 3986041 w 3986041"/>
                <a:gd name="connsiteY3" fmla="*/ 4122057 h 6858000"/>
                <a:gd name="connsiteX4" fmla="*/ 3751724 w 3986041"/>
                <a:gd name="connsiteY4" fmla="*/ 6858000 h 6858000"/>
                <a:gd name="connsiteX5" fmla="*/ 0 w 3986041"/>
                <a:gd name="connsiteY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86041" h="6858000">
                  <a:moveTo>
                    <a:pt x="0" y="0"/>
                  </a:moveTo>
                  <a:lnTo>
                    <a:pt x="3066495" y="0"/>
                  </a:lnTo>
                  <a:lnTo>
                    <a:pt x="3427241" y="1211943"/>
                  </a:lnTo>
                  <a:lnTo>
                    <a:pt x="3986041" y="4122057"/>
                  </a:lnTo>
                  <a:lnTo>
                    <a:pt x="3751724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779E94B-3A8C-4695-9DA1-2EDEFB170B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3" name="Tartalom helye 4">
            <a:extLst>
              <a:ext uri="{FF2B5EF4-FFF2-40B4-BE49-F238E27FC236}">
                <a16:creationId xmlns:a16="http://schemas.microsoft.com/office/drawing/2014/main" id="{12DD44CF-9022-45A7-AB98-31308D178E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3910064" cy="6857990"/>
          </a:xfrm>
          <a:custGeom>
            <a:avLst/>
            <a:gdLst/>
            <a:ahLst/>
            <a:cxnLst/>
            <a:rect l="l" t="t" r="r" b="b"/>
            <a:pathLst>
              <a:path w="3910084" h="6858000">
                <a:moveTo>
                  <a:pt x="0" y="0"/>
                </a:moveTo>
                <a:lnTo>
                  <a:pt x="2996382" y="0"/>
                </a:lnTo>
                <a:lnTo>
                  <a:pt x="3563333" y="1750276"/>
                </a:lnTo>
                <a:lnTo>
                  <a:pt x="3910084" y="6054385"/>
                </a:lnTo>
                <a:lnTo>
                  <a:pt x="3791309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066EE5A2-0D35-4D6A-A5C7-1CA91F740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8589" y="0"/>
            <a:ext cx="1339053" cy="6858000"/>
            <a:chOff x="2661507" y="0"/>
            <a:chExt cx="1339053" cy="6858000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DFBB771-C61C-4F38-ABBB-98A2D8476D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2432BD6-3DCC-4397-BD7F-3FE84F3210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6AA1647-0DA6-4A17-B3E1-95D61BD547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F1D8352-2F00-4057-8781-E455C455B9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3986041" cy="6858000"/>
            </a:xfrm>
            <a:custGeom>
              <a:avLst/>
              <a:gdLst>
                <a:gd name="connsiteX0" fmla="*/ 0 w 3986041"/>
                <a:gd name="connsiteY0" fmla="*/ 0 h 6858000"/>
                <a:gd name="connsiteX1" fmla="*/ 3066495 w 3986041"/>
                <a:gd name="connsiteY1" fmla="*/ 0 h 6858000"/>
                <a:gd name="connsiteX2" fmla="*/ 3427241 w 3986041"/>
                <a:gd name="connsiteY2" fmla="*/ 1211943 h 6858000"/>
                <a:gd name="connsiteX3" fmla="*/ 3986041 w 3986041"/>
                <a:gd name="connsiteY3" fmla="*/ 4122057 h 6858000"/>
                <a:gd name="connsiteX4" fmla="*/ 3751724 w 3986041"/>
                <a:gd name="connsiteY4" fmla="*/ 6858000 h 6858000"/>
                <a:gd name="connsiteX5" fmla="*/ 0 w 3986041"/>
                <a:gd name="connsiteY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86041" h="6858000">
                  <a:moveTo>
                    <a:pt x="0" y="0"/>
                  </a:moveTo>
                  <a:lnTo>
                    <a:pt x="3066495" y="0"/>
                  </a:lnTo>
                  <a:lnTo>
                    <a:pt x="3427241" y="1211943"/>
                  </a:lnTo>
                  <a:lnTo>
                    <a:pt x="3986041" y="4122057"/>
                  </a:lnTo>
                  <a:lnTo>
                    <a:pt x="3751724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BE70D92-7E07-4A6F-BD82-729F71C268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" name="Kép 4">
            <a:extLst>
              <a:ext uri="{FF2B5EF4-FFF2-40B4-BE49-F238E27FC236}">
                <a16:creationId xmlns:a16="http://schemas.microsoft.com/office/drawing/2014/main" id="{A6B0BF8F-E123-43C7-B17C-C898065E45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1916" y="1"/>
            <a:ext cx="3910084" cy="6858000"/>
          </a:xfrm>
          <a:custGeom>
            <a:avLst/>
            <a:gdLst/>
            <a:ahLst/>
            <a:cxnLst/>
            <a:rect l="l" t="t" r="r" b="b"/>
            <a:pathLst>
              <a:path w="3910084" h="6858000">
                <a:moveTo>
                  <a:pt x="118775" y="0"/>
                </a:moveTo>
                <a:lnTo>
                  <a:pt x="3910084" y="0"/>
                </a:lnTo>
                <a:lnTo>
                  <a:pt x="3910084" y="6858000"/>
                </a:lnTo>
                <a:lnTo>
                  <a:pt x="913702" y="6858000"/>
                </a:lnTo>
                <a:lnTo>
                  <a:pt x="346751" y="5107724"/>
                </a:lnTo>
                <a:lnTo>
                  <a:pt x="0" y="803615"/>
                </a:lnTo>
                <a:close/>
              </a:path>
            </a:pathLst>
          </a:cu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08D20F07-CD49-4F17-BC00-9429DA80C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59" y="-2"/>
            <a:ext cx="1339053" cy="6858000"/>
            <a:chOff x="2661507" y="0"/>
            <a:chExt cx="1339053" cy="6858000"/>
          </a:xfrm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1F66703-4D0D-42DF-8150-991FE9F86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E96840F9-95E6-4C98-BFE4-21B5954236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7259183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386D7FF6-0648-4296-AB4F-63FB1B8DC6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2160" y="1021"/>
            <a:ext cx="9059839" cy="6855958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5FD0934B-B396-4D74-8C2F-33E11437C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6100" y="2001519"/>
            <a:ext cx="4972511" cy="25196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700" kern="1200">
                <a:latin typeface="+mj-lt"/>
                <a:ea typeface="+mj-ea"/>
                <a:cs typeface="+mj-cs"/>
              </a:rPr>
              <a:t>A BioFungi üzem falunk büszkesége és folyamatos együttműködésben áll iskolánkkal. A hagyományos fehér és barna csiperke mellett bio csiperkegombát, laskagombát, sárga laskagombát és déli tőkegombát  forgalmaznak, illetve komposztot is. A gombatermesztésben nem használnak vegyszereket, a gombát nem kezelik növényvédő szerekkel. A látogatás során a diákok megismerkedhettek a csiperkegomba komposzt gyártási folyamatával is.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453FF84-60C1-4EA8-B49B-1B8C2D0C5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5859484" cy="6857997"/>
          </a:xfrm>
          <a:custGeom>
            <a:avLst/>
            <a:gdLst>
              <a:gd name="connsiteX0" fmla="*/ 3198825 w 5859484"/>
              <a:gd name="connsiteY0" fmla="*/ 0 h 6857997"/>
              <a:gd name="connsiteX1" fmla="*/ 3962351 w 5859484"/>
              <a:gd name="connsiteY1" fmla="*/ 0 h 6857997"/>
              <a:gd name="connsiteX2" fmla="*/ 4129776 w 5859484"/>
              <a:gd name="connsiteY2" fmla="*/ 128761 h 6857997"/>
              <a:gd name="connsiteX3" fmla="*/ 5859484 w 5859484"/>
              <a:gd name="connsiteY3" fmla="*/ 3718209 h 6857997"/>
              <a:gd name="connsiteX4" fmla="*/ 4624700 w 5859484"/>
              <a:gd name="connsiteY4" fmla="*/ 6845880 h 6857997"/>
              <a:gd name="connsiteX5" fmla="*/ 4612896 w 5859484"/>
              <a:gd name="connsiteY5" fmla="*/ 6857997 h 6857997"/>
              <a:gd name="connsiteX6" fmla="*/ 4017658 w 5859484"/>
              <a:gd name="connsiteY6" fmla="*/ 6857997 h 6857997"/>
              <a:gd name="connsiteX7" fmla="*/ 4173230 w 5859484"/>
              <a:gd name="connsiteY7" fmla="*/ 6719623 h 6857997"/>
              <a:gd name="connsiteX8" fmla="*/ 5443583 w 5859484"/>
              <a:gd name="connsiteY8" fmla="*/ 3718209 h 6857997"/>
              <a:gd name="connsiteX9" fmla="*/ 3355352 w 5859484"/>
              <a:gd name="connsiteY9" fmla="*/ 88079 h 6857997"/>
              <a:gd name="connsiteX10" fmla="*/ 0 w 5859484"/>
              <a:gd name="connsiteY10" fmla="*/ 0 h 6857997"/>
              <a:gd name="connsiteX11" fmla="*/ 2941255 w 5859484"/>
              <a:gd name="connsiteY11" fmla="*/ 0 h 6857997"/>
              <a:gd name="connsiteX12" fmla="*/ 3117080 w 5859484"/>
              <a:gd name="connsiteY12" fmla="*/ 88129 h 6857997"/>
              <a:gd name="connsiteX13" fmla="*/ 5324754 w 5859484"/>
              <a:gd name="connsiteY13" fmla="*/ 3718209 h 6857997"/>
              <a:gd name="connsiteX14" fmla="*/ 4089206 w 5859484"/>
              <a:gd name="connsiteY14" fmla="*/ 6637392 h 6857997"/>
              <a:gd name="connsiteX15" fmla="*/ 3841183 w 5859484"/>
              <a:gd name="connsiteY15" fmla="*/ 6857997 h 6857997"/>
              <a:gd name="connsiteX16" fmla="*/ 0 w 5859484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59484" h="6857997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D15642E8-CB6E-436F-BF25-EA86F0A1EA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"/>
            <a:ext cx="6095695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836362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295B19D-ABFF-424B-8EFA-035C725498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80F51A1B-B25B-45A1-9400-9B9DD052A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 </a:t>
            </a:r>
            <a:r>
              <a:rPr lang="en-US" sz="2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fenntarthatóság</a:t>
            </a:r>
            <a:r>
              <a:rPr lang="en-US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jegyében</a:t>
            </a:r>
            <a:r>
              <a:rPr lang="en-US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 helyi gazdák munkájával, </a:t>
            </a:r>
            <a:r>
              <a:rPr lang="en-US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 </a:t>
            </a:r>
            <a:r>
              <a:rPr lang="en-US" sz="2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falunkban</a:t>
            </a:r>
            <a:r>
              <a:rPr lang="en-US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zajló növénytermesztéssel és állattartássa</a:t>
            </a:r>
            <a:r>
              <a:rPr lang="hu-HU" sz="2300" dirty="0">
                <a:solidFill>
                  <a:srgbClr val="FFFFFF"/>
                </a:solidFill>
              </a:rPr>
              <a:t>l ismerkedtünk</a:t>
            </a:r>
            <a:endParaRPr lang="en-US" sz="23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AB7C37-6FDF-42A4-84B2-22877636B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Tartalom helye 4" descr="A képen fű, kültéri, égbolt, mező látható&#10;&#10;Automatikusan generált leírás">
            <a:extLst>
              <a:ext uri="{FF2B5EF4-FFF2-40B4-BE49-F238E27FC236}">
                <a16:creationId xmlns:a16="http://schemas.microsoft.com/office/drawing/2014/main" id="{25DAF63C-90D5-4ADE-9B33-10F7B8FC23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317635" y="299363"/>
            <a:ext cx="4160452" cy="6236904"/>
          </a:xfrm>
          <a:prstGeom prst="rect">
            <a:avLst/>
          </a:prstGeom>
        </p:spPr>
      </p:pic>
      <p:pic>
        <p:nvPicPr>
          <p:cNvPr id="9" name="Kép 8" descr="A képen fű, égbolt, kültéri, mező látható&#10;&#10;Automatikusan generált leírás">
            <a:extLst>
              <a:ext uri="{FF2B5EF4-FFF2-40B4-BE49-F238E27FC236}">
                <a16:creationId xmlns:a16="http://schemas.microsoft.com/office/drawing/2014/main" id="{CC7E8F89-84FB-4E82-BC18-26DDCE3D50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4654296" y="299363"/>
            <a:ext cx="4308687" cy="3008188"/>
          </a:xfrm>
          <a:prstGeom prst="rect">
            <a:avLst/>
          </a:prstGeom>
        </p:spPr>
      </p:pic>
      <p:pic>
        <p:nvPicPr>
          <p:cNvPr id="11" name="Kép 10" descr="A képen fű, égbolt, kültéri, személy látható&#10;&#10;Automatikusan generált leírás">
            <a:extLst>
              <a:ext uri="{FF2B5EF4-FFF2-40B4-BE49-F238E27FC236}">
                <a16:creationId xmlns:a16="http://schemas.microsoft.com/office/drawing/2014/main" id="{6B62F08C-F21C-4208-89C3-505CB722E4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23851" y="299364"/>
            <a:ext cx="2744300" cy="300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68201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383B190-6BFB-422F-B667-06B7B25F0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87CB8085-32D0-49ED-9CAE-E6920AB6E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u-HU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Báránylesőben…</a:t>
            </a:r>
            <a:endParaRPr lang="en-US" sz="4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Kép 7" descr="A képen emlősök, juh látható&#10;&#10;Automatikusan generált leírás">
            <a:extLst>
              <a:ext uri="{FF2B5EF4-FFF2-40B4-BE49-F238E27FC236}">
                <a16:creationId xmlns:a16="http://schemas.microsoft.com/office/drawing/2014/main" id="{F902CE54-38AE-4DB0-947F-F7966EBBFD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635" y="299363"/>
            <a:ext cx="4160452" cy="3049204"/>
          </a:xfrm>
          <a:prstGeom prst="rect">
            <a:avLst/>
          </a:prstGeom>
        </p:spPr>
      </p:pic>
      <p:pic>
        <p:nvPicPr>
          <p:cNvPr id="4" name="Tartalom helye 3" descr="A képen fű, fa, kültéri, emlősök látható&#10;&#10;Automatikusan generált leírás">
            <a:extLst>
              <a:ext uri="{FF2B5EF4-FFF2-40B4-BE49-F238E27FC236}">
                <a16:creationId xmlns:a16="http://schemas.microsoft.com/office/drawing/2014/main" id="{6297AF15-EB10-409C-BB10-5721997349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D28E597-4AF8-4D69-A9AB-A1EDC6156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Kép 5" descr="A képen épület, széna, emlősök, csoport látható&#10;&#10;Automatikusan generált leírás">
            <a:extLst>
              <a:ext uri="{FF2B5EF4-FFF2-40B4-BE49-F238E27FC236}">
                <a16:creationId xmlns:a16="http://schemas.microsoft.com/office/drawing/2014/main" id="{4F4F4C24-A5BD-4EBF-B1FC-237E63932A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15878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383B190-6BFB-422F-B667-06B7B25F0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6AB9E48D-6BDF-491E-AC73-9596ED38F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Az </a:t>
            </a:r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Öko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tisztítószerek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tisztálkodószerek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és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szépségápolási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termékek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bemutatójára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a </a:t>
            </a:r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diákok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is </a:t>
            </a:r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hozhat</a:t>
            </a:r>
            <a:r>
              <a:rPr lang="hu-HU" sz="2400" dirty="0" err="1">
                <a:solidFill>
                  <a:srgbClr val="FFFFFF"/>
                </a:solidFill>
              </a:rPr>
              <a:t>tak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termékeket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és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ki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is </a:t>
            </a:r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próbálhatták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azokat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</a:t>
            </a:r>
            <a:b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2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 descr="https://scontent.fbud1-1.fna.fbcdn.net/v/t1.15752-9/32480641_803581166513710_1135192257566081024_n.jpg?_nc_cat=0&amp;oh=19bf539ad3dabd2eb8bd24d2c895900c&amp;oe=5B76AFBD">
            <a:extLst>
              <a:ext uri="{FF2B5EF4-FFF2-40B4-BE49-F238E27FC236}">
                <a16:creationId xmlns:a16="http://schemas.microsoft.com/office/drawing/2014/main" id="{48C306CC-33F2-4E9A-BDCC-030589C07B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 bwMode="auto">
          <a:xfrm>
            <a:off x="317635" y="299363"/>
            <a:ext cx="4160452" cy="304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scontent.fbud1-1.fna.fbcdn.net/v/t1.15752-9/32658062_803581229847037_4801270917164433408_n.jpg?_nc_cat=0&amp;oh=77bd5794cc7288ea50c88c9d15deadb9&amp;oe=5B8E9DE9">
            <a:extLst>
              <a:ext uri="{FF2B5EF4-FFF2-40B4-BE49-F238E27FC236}">
                <a16:creationId xmlns:a16="http://schemas.microsoft.com/office/drawing/2014/main" id="{C54FB8E2-27C4-4AF0-9258-021C80109C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54296" y="299363"/>
            <a:ext cx="7217085" cy="300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D28E597-4AF8-4D69-A9AB-A1EDC6156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Kép 8">
            <a:extLst>
              <a:ext uri="{FF2B5EF4-FFF2-40B4-BE49-F238E27FC236}">
                <a16:creationId xmlns:a16="http://schemas.microsoft.com/office/drawing/2014/main" id="{2ED242E4-D590-490E-90D2-E27F9AA58650}"/>
              </a:ext>
            </a:extLst>
          </p:cNvPr>
          <p:cNvPicPr>
            <a:picLocks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1303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E3B3A25-5D2F-4801-9EBC-FA2BEEDC0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1123"/>
          </a:xfrm>
        </p:spPr>
        <p:txBody>
          <a:bodyPr>
            <a:noAutofit/>
          </a:bodyPr>
          <a:lstStyle/>
          <a:p>
            <a:r>
              <a:rPr lang="hu-HU" sz="3000" dirty="0"/>
              <a:t>2.) Az egész éven át tartó és a mindennapjainkban jelen levő projektek, vállalások.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CD2FE5F-4819-43EB-9033-64B72C42C6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6950"/>
            <a:ext cx="10515600" cy="5078627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arenR"/>
            </a:pPr>
            <a:r>
              <a:rPr lang="hu-HU" dirty="0" err="1"/>
              <a:t>Gyógy</a:t>
            </a:r>
            <a:r>
              <a:rPr lang="hu-HU" dirty="0"/>
              <a:t>- és fűszernövénykert fenntartása és ápolása. </a:t>
            </a:r>
          </a:p>
          <a:p>
            <a:pPr marL="514350" indent="-514350">
              <a:buFont typeface="+mj-lt"/>
              <a:buAutoNum type="arabicParenR"/>
            </a:pPr>
            <a:r>
              <a:rPr lang="hu-HU" dirty="0"/>
              <a:t>Esővíz gyűjtése a locsoláshoz.</a:t>
            </a:r>
          </a:p>
          <a:p>
            <a:pPr marL="514350" indent="-514350">
              <a:buFont typeface="+mj-lt"/>
              <a:buAutoNum type="arabicParenR"/>
            </a:pPr>
            <a:r>
              <a:rPr lang="hu-HU" dirty="0"/>
              <a:t>Iskolai virágos kert.</a:t>
            </a:r>
          </a:p>
          <a:p>
            <a:pPr marL="514350" indent="-514350">
              <a:buFont typeface="+mj-lt"/>
              <a:buAutoNum type="arabicParenR"/>
            </a:pPr>
            <a:r>
              <a:rPr lang="hu-HU" dirty="0"/>
              <a:t>Étkeztetés, menza: speciális házi </a:t>
            </a:r>
            <a:r>
              <a:rPr lang="hu-HU" dirty="0" err="1"/>
              <a:t>készítésű</a:t>
            </a:r>
            <a:r>
              <a:rPr lang="hu-HU" dirty="0"/>
              <a:t> és </a:t>
            </a:r>
            <a:r>
              <a:rPr lang="hu-HU" dirty="0" err="1"/>
              <a:t>bio</a:t>
            </a:r>
            <a:r>
              <a:rPr lang="hu-HU" dirty="0"/>
              <a:t> élelmiszerekkel.</a:t>
            </a:r>
          </a:p>
          <a:p>
            <a:pPr marL="514350" indent="-514350">
              <a:buFont typeface="+mj-lt"/>
              <a:buAutoNum type="arabicParenR"/>
            </a:pPr>
            <a:r>
              <a:rPr lang="hu-HU" dirty="0"/>
              <a:t>Szelektív hulladékgyűjtés és használ olaj gyűjtése. </a:t>
            </a:r>
          </a:p>
          <a:p>
            <a:pPr marL="514350" indent="-514350">
              <a:buFont typeface="+mj-lt"/>
              <a:buAutoNum type="arabicParenR" startAt="6"/>
            </a:pPr>
            <a:r>
              <a:rPr lang="hu-HU" dirty="0"/>
              <a:t>Iskolatej program.</a:t>
            </a:r>
          </a:p>
          <a:p>
            <a:pPr marL="514350" indent="-514350">
              <a:buFont typeface="+mj-lt"/>
              <a:buAutoNum type="arabicParenR" startAt="6"/>
            </a:pPr>
            <a:r>
              <a:rPr lang="hu-HU" dirty="0"/>
              <a:t>Iskolagyümölcs program.</a:t>
            </a:r>
          </a:p>
          <a:p>
            <a:pPr marL="514350" indent="-514350">
              <a:buFont typeface="+mj-lt"/>
              <a:buAutoNum type="arabicParenR" startAt="6"/>
            </a:pPr>
            <a:r>
              <a:rPr lang="hu-HU" dirty="0"/>
              <a:t>IskolaGomba program az </a:t>
            </a:r>
            <a:r>
              <a:rPr lang="hu-HU" dirty="0" err="1"/>
              <a:t>áporkai</a:t>
            </a:r>
            <a:r>
              <a:rPr lang="hu-HU" dirty="0"/>
              <a:t> </a:t>
            </a:r>
            <a:r>
              <a:rPr lang="hu-HU" dirty="0" err="1"/>
              <a:t>BioFungi</a:t>
            </a:r>
            <a:r>
              <a:rPr lang="hu-HU" dirty="0"/>
              <a:t> jóvoltából.</a:t>
            </a:r>
          </a:p>
          <a:p>
            <a:pPr marL="514350" indent="-514350">
              <a:buFont typeface="+mj-lt"/>
              <a:buAutoNum type="arabicParenR" startAt="6"/>
            </a:pPr>
            <a:r>
              <a:rPr lang="hu-HU" dirty="0"/>
              <a:t>ÖKO tisztítószerek rendszeres használata.</a:t>
            </a:r>
          </a:p>
          <a:p>
            <a:pPr marL="514350" indent="-514350">
              <a:buFont typeface="+mj-lt"/>
              <a:buAutoNum type="arabicParenR" startAt="6"/>
            </a:pPr>
            <a:r>
              <a:rPr lang="hu-HU" dirty="0"/>
              <a:t> Túrázás, biciklizés, kajakozás. </a:t>
            </a:r>
          </a:p>
          <a:p>
            <a:pPr marL="514350" indent="-514350">
              <a:buFont typeface="+mj-lt"/>
              <a:buAutoNum type="arabicParenR" startAt="6"/>
            </a:pPr>
            <a:r>
              <a:rPr lang="hu-HU" dirty="0"/>
              <a:t>Téli, őszi, tavaszi iskolai </a:t>
            </a:r>
            <a:r>
              <a:rPr lang="hu-HU" dirty="0" err="1"/>
              <a:t>dekráció</a:t>
            </a:r>
            <a:r>
              <a:rPr lang="hu-HU" dirty="0"/>
              <a:t> készítése az </a:t>
            </a:r>
            <a:r>
              <a:rPr lang="hu-HU" dirty="0" err="1"/>
              <a:t>öko</a:t>
            </a:r>
            <a:r>
              <a:rPr lang="hu-HU" dirty="0"/>
              <a:t> jegyében.</a:t>
            </a:r>
          </a:p>
          <a:p>
            <a:pPr marL="514350" indent="-514350">
              <a:buFont typeface="+mj-lt"/>
              <a:buAutoNum type="arabicParenR" startAt="6"/>
            </a:pPr>
            <a:r>
              <a:rPr lang="hu-HU" dirty="0"/>
              <a:t> Gondoskodás a madarakról.</a:t>
            </a:r>
          </a:p>
          <a:p>
            <a:pPr marL="514350" indent="-514350">
              <a:buFont typeface="+mj-lt"/>
              <a:buAutoNum type="arabicParenR" startAt="6"/>
            </a:pPr>
            <a:r>
              <a:rPr lang="hu-HU" dirty="0"/>
              <a:t>Energia járőr szolgálat.</a:t>
            </a:r>
          </a:p>
          <a:p>
            <a:pPr marL="514350" indent="-514350">
              <a:buFont typeface="+mj-lt"/>
              <a:buAutoNum type="arabicParenR" startAt="6"/>
            </a:pPr>
            <a:r>
              <a:rPr lang="hu-HU" dirty="0"/>
              <a:t>Sport és szabadidős programok a családok bevonásával.</a:t>
            </a:r>
          </a:p>
          <a:p>
            <a:pPr marL="0" indent="0">
              <a:buNone/>
            </a:pPr>
            <a:endParaRPr lang="hu-HU" dirty="0"/>
          </a:p>
          <a:p>
            <a:pPr lvl="0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65060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ctangle 86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7F277EAE-FC73-4AE5-9BDB-0BE814F954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66CC8DCE-8D82-400F-A315-4CD008FDA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339B13E9-2F1D-489D-842D-20AC7313D1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1E7447BD-F39C-4290-8A87-E61FD98A28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AEB36854-40EE-40C4-A488-60EAA83B27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77165098-3853-4969-9EAF-796B9751F2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A7EF9153-D515-4DA2-A63C-58C0298309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Kép 6" descr="A képen palack, ital, gyümölcsital látható&#10;&#10;Automatikusan generált leírás">
            <a:extLst>
              <a:ext uri="{FF2B5EF4-FFF2-40B4-BE49-F238E27FC236}">
                <a16:creationId xmlns:a16="http://schemas.microsoft.com/office/drawing/2014/main" id="{C993C600-9C88-4CDD-BFF3-748AE9905D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600456" y="412377"/>
            <a:ext cx="2647399" cy="3162778"/>
          </a:xfrm>
          <a:prstGeom prst="rect">
            <a:avLst/>
          </a:prstGeom>
        </p:spPr>
      </p:pic>
      <p:grpSp>
        <p:nvGrpSpPr>
          <p:cNvPr id="99" name="Group 98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0585" y="561296"/>
            <a:ext cx="304800" cy="429768"/>
            <a:chOff x="215328" y="-46937"/>
            <a:chExt cx="304800" cy="2773841"/>
          </a:xfrm>
        </p:grpSpPr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Kép 4">
            <a:extLst>
              <a:ext uri="{FF2B5EF4-FFF2-40B4-BE49-F238E27FC236}">
                <a16:creationId xmlns:a16="http://schemas.microsoft.com/office/drawing/2014/main" id="{B373615A-1A3E-4D33-9ACC-AAC04BAD2F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3738" y="412377"/>
            <a:ext cx="2647399" cy="3162778"/>
          </a:xfrm>
          <a:prstGeom prst="rect">
            <a:avLst/>
          </a:prstGeom>
        </p:spPr>
      </p:pic>
      <p:pic>
        <p:nvPicPr>
          <p:cNvPr id="10" name="Tartalom helye 9" descr="A képen szöveg látható&#10;&#10;Automatikusan generált leírás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6087020" y="412377"/>
            <a:ext cx="2647399" cy="3162778"/>
          </a:xfrm>
          <a:prstGeom prst="rect">
            <a:avLst/>
          </a:prstGeom>
        </p:spPr>
      </p:pic>
      <p:sp>
        <p:nvSpPr>
          <p:cNvPr id="105" name="Rectangle 104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184" name="Picture 16" descr="Képtalálat a következ&amp;odblac;re: „citromsav”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8830303" y="412377"/>
            <a:ext cx="2647399" cy="316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" name="Rectangle 112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936" y="4607085"/>
            <a:ext cx="10846766" cy="1540637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z="3700" dirty="0">
                <a:solidFill>
                  <a:schemeClr val="bg1"/>
                </a:solidFill>
              </a:rPr>
              <a:t>Pénztárcakímélő </a:t>
            </a:r>
            <a:r>
              <a:rPr lang="en-US" sz="37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ÖKO </a:t>
            </a:r>
            <a:r>
              <a:rPr lang="en-US" sz="37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tisztítószer</a:t>
            </a:r>
            <a:r>
              <a:rPr lang="hu-HU" sz="37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37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tippekel</a:t>
            </a:r>
            <a:r>
              <a:rPr lang="hu-HU" sz="37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is megismerkedhettünk</a:t>
            </a:r>
            <a:endParaRPr lang="en-US" sz="37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AutoShape 12" descr="Képtalálat a következ&amp;odblac;re: „citromsav”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71990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B35F886-1102-4486-830A-34F41439CE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DEFD1BC-7AD4-41EC-8E11-4E5E8AC541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8B0E5C8B-3874-4B3C-BAD4-9EFE85FEAC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7DA6224-9378-452F-A53A-DD0BF19724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DE869DF-C006-49F7-B9FF-0317F64E97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D200C16-6204-4580-AB37-7E94176D04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F0DE7603-6DD0-4DB6-88FC-5402B9D4AA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Tartalom helye 4" descr="A képen személy, beltéri, padló, mennyezet látható&#10;&#10;Automatikusan generált leírás">
            <a:extLst>
              <a:ext uri="{FF2B5EF4-FFF2-40B4-BE49-F238E27FC236}">
                <a16:creationId xmlns:a16="http://schemas.microsoft.com/office/drawing/2014/main" id="{E059CBA6-95D9-4488-9874-F34D4A125D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3504" y="417317"/>
            <a:ext cx="3549663" cy="3157838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975C268C-D419-4123-9FAD-0E2B7F9EE7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4192" y="584794"/>
            <a:ext cx="304800" cy="429768"/>
            <a:chOff x="215328" y="-46937"/>
            <a:chExt cx="304800" cy="2773841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3A7E309C-A3BD-432E-8CB5-F0B6425281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2F1F621C-4533-4835-ADE2-372F2763A0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EFC8245-5168-4DAF-930D-09A7BDDA6C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192ED34-5046-4043-AEF8-2DF7C4806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Kép 6" descr="A képen beltéri, fal látható&#10;&#10;Automatikusan generált leírás">
            <a:extLst>
              <a:ext uri="{FF2B5EF4-FFF2-40B4-BE49-F238E27FC236}">
                <a16:creationId xmlns:a16="http://schemas.microsoft.com/office/drawing/2014/main" id="{FF0C09C5-83CE-4690-BA98-E17B6D28F2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0448" y="406043"/>
            <a:ext cx="3549663" cy="316287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Kép 10" descr="A képen padló, személy, beltéri, fal látható&#10;&#10;Automatikusan generált leírás">
            <a:extLst>
              <a:ext uri="{FF2B5EF4-FFF2-40B4-BE49-F238E27FC236}">
                <a16:creationId xmlns:a16="http://schemas.microsoft.com/office/drawing/2014/main" id="{D6E40399-B4E2-452A-8F33-7F81BF49D2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7949294" y="406043"/>
            <a:ext cx="3549663" cy="3162873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Cím 1">
            <a:extLst>
              <a:ext uri="{FF2B5EF4-FFF2-40B4-BE49-F238E27FC236}">
                <a16:creationId xmlns:a16="http://schemas.microsoft.com/office/drawing/2014/main" id="{01603A21-E2C8-4D35-9404-79C3E3FA2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702196"/>
            <a:ext cx="10849814" cy="1080684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z="4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 jó hangulatot a j</a:t>
            </a:r>
            <a:r>
              <a:rPr lang="en-US" sz="4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átékos</a:t>
            </a:r>
            <a:r>
              <a:rPr lang="en-US" sz="4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vetélkedők</a:t>
            </a:r>
            <a:r>
              <a:rPr lang="hu-HU" sz="4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biztosították</a:t>
            </a:r>
            <a:endParaRPr lang="en-US" sz="40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2490847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502AEBC-96E4-4BE7-9B35-173075A8C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u-HU" sz="5100" dirty="0"/>
              <a:t>A</a:t>
            </a:r>
            <a:r>
              <a:rPr lang="en-US" sz="5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természetfotó</a:t>
            </a:r>
            <a:r>
              <a:rPr lang="en-US" sz="5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pályázat</a:t>
            </a:r>
            <a:r>
              <a:rPr lang="en-US" sz="5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nyertese</a:t>
            </a:r>
            <a:r>
              <a:rPr lang="hu-HU" sz="5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</a:t>
            </a:r>
            <a:endParaRPr lang="en-US" sz="51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7C35A662-8548-44F9-93C5-C2B147CEB9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6095974" cy="4252522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C396342B-94AC-4FEA-845E-9D36B2626E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095999" y="-681"/>
            <a:ext cx="6096001" cy="4253215"/>
          </a:xfrm>
          <a:prstGeom prst="rect">
            <a:avLst/>
          </a:prstGeom>
        </p:spPr>
      </p:pic>
      <p:cxnSp>
        <p:nvCxnSpPr>
          <p:cNvPr id="27" name="Straight Connector 20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2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45606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8C12541-E376-4A11-A30C-EA2351515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u-HU" sz="5100" dirty="0"/>
              <a:t>A</a:t>
            </a:r>
            <a:r>
              <a:rPr lang="en-US" sz="5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természetfotó</a:t>
            </a:r>
            <a:r>
              <a:rPr lang="en-US" sz="5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pályázat</a:t>
            </a:r>
            <a:r>
              <a:rPr lang="en-US" sz="5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nyertesei</a:t>
            </a:r>
            <a:endParaRPr lang="en-US" sz="51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9C89E5F0-44E0-49F4-BF94-EB75ED6439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6095974" cy="4252522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79C93443-E241-47D8-9F53-9083DF53AE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9" y="-681"/>
            <a:ext cx="6096001" cy="425321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90574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02EED41-CEA1-4F3C-99AD-454D2E894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Együtt szépítjük iskolánkat. Lefestettük a kerítést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73B48926-AE4E-4CD7-AE4D-8BFABF8275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4059916" cy="4242806"/>
          </a:xfrm>
          <a:prstGeom prst="rect">
            <a:avLst/>
          </a:prstGeom>
        </p:spPr>
      </p:pic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98A0298D-6BEC-420E-A4F6-1ED430DC27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0482" y="-1"/>
            <a:ext cx="4062918" cy="4242816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829C81DD-1A85-4B89-98FD-6DDB6625B3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>
          <a:xfrm>
            <a:off x="8132064" y="10"/>
            <a:ext cx="4059936" cy="424280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627B73E-D784-4780-AA33-DCDFE7DA1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2919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5838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75740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9" name="Rectangle 72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Kép 10" descr="A képen növény, fű látható&#10;&#10;Automatikusan generált leírás">
            <a:extLst>
              <a:ext uri="{FF2B5EF4-FFF2-40B4-BE49-F238E27FC236}">
                <a16:creationId xmlns:a16="http://schemas.microsoft.com/office/drawing/2014/main" id="{24216883-4635-4C80-BE2B-F2DF337437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80" name="Rectangle 74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4C56361D-C5C8-43BA-BD4F-93C3E3CB1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5369748"/>
            <a:ext cx="10932160" cy="76689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200" dirty="0">
                <a:solidFill>
                  <a:srgbClr val="FFFFFF"/>
                </a:solidFill>
              </a:rPr>
              <a:t>A </a:t>
            </a:r>
            <a:r>
              <a:rPr lang="en-US" sz="5200" dirty="0" err="1">
                <a:solidFill>
                  <a:srgbClr val="FFFFFF"/>
                </a:solidFill>
              </a:rPr>
              <a:t>Föld</a:t>
            </a:r>
            <a:r>
              <a:rPr lang="en-US" sz="5200" dirty="0">
                <a:solidFill>
                  <a:srgbClr val="FFFFFF"/>
                </a:solidFill>
              </a:rPr>
              <a:t> </a:t>
            </a:r>
            <a:r>
              <a:rPr lang="en-US" sz="5200" dirty="0" err="1">
                <a:solidFill>
                  <a:srgbClr val="FFFFFF"/>
                </a:solidFill>
              </a:rPr>
              <a:t>napját</a:t>
            </a:r>
            <a:r>
              <a:rPr lang="en-US" sz="5200" dirty="0">
                <a:solidFill>
                  <a:srgbClr val="FFFFFF"/>
                </a:solidFill>
              </a:rPr>
              <a:t> </a:t>
            </a:r>
            <a:r>
              <a:rPr lang="en-US" sz="5200" dirty="0" err="1">
                <a:solidFill>
                  <a:srgbClr val="FFFFFF"/>
                </a:solidFill>
              </a:rPr>
              <a:t>természetjárással</a:t>
            </a:r>
            <a:r>
              <a:rPr lang="en-US" sz="5200" dirty="0">
                <a:solidFill>
                  <a:srgbClr val="FFFFFF"/>
                </a:solidFill>
              </a:rPr>
              <a:t> </a:t>
            </a:r>
            <a:r>
              <a:rPr lang="en-US" sz="5200" dirty="0" err="1">
                <a:solidFill>
                  <a:srgbClr val="FFFFFF"/>
                </a:solidFill>
              </a:rPr>
              <a:t>ünnepeltük</a:t>
            </a:r>
            <a:endParaRPr lang="en-US" sz="5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86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65F4110-C0FC-4D61-ACD2-A7C950EAE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491E1ACF-6C8F-4D1F-A251-0975A2B45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Kiskőrösre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kirándultunk</a:t>
            </a:r>
            <a:r>
              <a:rPr lang="hu-HU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ahol megnéztük a János Vitéz látogatóközpontot és az Old </a:t>
            </a:r>
            <a:r>
              <a:rPr lang="hu-HU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Car</a:t>
            </a:r>
            <a:r>
              <a:rPr lang="hu-HU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múzeumot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C94CBDB-A76C-499E-95AB-C0A049E31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Kép 6" descr="A képen korcsolyázás, padló, beltéri látható&#10;&#10;Automatikusan generált leírás">
            <a:extLst>
              <a:ext uri="{FF2B5EF4-FFF2-40B4-BE49-F238E27FC236}">
                <a16:creationId xmlns:a16="http://schemas.microsoft.com/office/drawing/2014/main" id="{94128434-B4A1-4FB7-8154-96768251B2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317635" y="321733"/>
            <a:ext cx="4160452" cy="6214534"/>
          </a:xfrm>
          <a:prstGeom prst="rect">
            <a:avLst/>
          </a:prstGeom>
        </p:spPr>
      </p:pic>
      <p:pic>
        <p:nvPicPr>
          <p:cNvPr id="5" name="Tartalom helye 4" descr="A képen szöveg, személy, személyek, csoport látható&#10;&#10;Automatikusan generált leírás">
            <a:extLst>
              <a:ext uri="{FF2B5EF4-FFF2-40B4-BE49-F238E27FC236}">
                <a16:creationId xmlns:a16="http://schemas.microsoft.com/office/drawing/2014/main" id="{E2630C7B-9163-46EC-ADAA-81906B2C29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15464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874E4AE-86BB-44A1-AA64-A7FF3B5D0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u-HU" sz="4000" dirty="0"/>
              <a:t>És megcsodáltuk az Úttörténeti múzeum emlékeit is</a:t>
            </a:r>
            <a:endParaRPr lang="en-US" sz="400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2FC13C8B-729B-4FB8-A7AE-589F60EDE0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099520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4">
            <a:extLst>
              <a:ext uri="{FF2B5EF4-FFF2-40B4-BE49-F238E27FC236}">
                <a16:creationId xmlns:a16="http://schemas.microsoft.com/office/drawing/2014/main" id="{7383B190-6BFB-422F-B667-06B7B25F0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74D844E2-3EE8-47E2-8949-C7DD02992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Tatára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kirándultunk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ahol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megcsodáltuk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a Natura 2000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részét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képező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különleges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madárvédelmi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területeket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az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Öregtavat</a:t>
            </a:r>
            <a:r>
              <a:rPr lang="hu-HU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a várat, a gimnáziumot és a Lovardát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07A2ED9A-84DE-4221-8B59-CE4B2BAF0A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317635" y="299363"/>
            <a:ext cx="4160452" cy="3049204"/>
          </a:xfrm>
          <a:prstGeom prst="rect">
            <a:avLst/>
          </a:prstGeom>
        </p:spPr>
      </p:pic>
      <p:pic>
        <p:nvPicPr>
          <p:cNvPr id="8" name="Tartalom helye 7">
            <a:extLst>
              <a:ext uri="{FF2B5EF4-FFF2-40B4-BE49-F238E27FC236}">
                <a16:creationId xmlns:a16="http://schemas.microsoft.com/office/drawing/2014/main" id="{5478E1BA-DCE0-43A9-A506-3061255B11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  <p:cxnSp>
        <p:nvCxnSpPr>
          <p:cNvPr id="20" name="Straight Connector 16">
            <a:extLst>
              <a:ext uri="{FF2B5EF4-FFF2-40B4-BE49-F238E27FC236}">
                <a16:creationId xmlns:a16="http://schemas.microsoft.com/office/drawing/2014/main" id="{ED28E597-4AF8-4D69-A9AB-A1EDC6156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Kép 5">
            <a:extLst>
              <a:ext uri="{FF2B5EF4-FFF2-40B4-BE49-F238E27FC236}">
                <a16:creationId xmlns:a16="http://schemas.microsoft.com/office/drawing/2014/main" id="{E5B53E93-C79E-41C5-B442-68C2B23E08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81406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10DCB2C-CC19-483E-9016-D7FD05925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Az </a:t>
            </a:r>
            <a:r>
              <a:rPr lang="en-US" sz="5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Angol</a:t>
            </a:r>
            <a:r>
              <a:rPr lang="en-US" sz="5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parkot</a:t>
            </a:r>
            <a:r>
              <a:rPr lang="en-US" sz="5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5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és a műromot </a:t>
            </a:r>
            <a:r>
              <a:rPr lang="en-US" sz="5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 </a:t>
            </a:r>
            <a:r>
              <a:rPr lang="en-US" sz="5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Cseke</a:t>
            </a:r>
            <a:r>
              <a:rPr lang="en-US" sz="5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tónál</a:t>
            </a:r>
            <a:endParaRPr lang="en-US" sz="5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FE0EB0E7-9D80-421A-9085-4068281612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20" y="10"/>
            <a:ext cx="4059916" cy="4242806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E292A5E2-11B8-4A6F-9843-D72676296D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0482" y="-1"/>
            <a:ext cx="4062918" cy="4242816"/>
          </a:xfrm>
          <a:prstGeom prst="rect">
            <a:avLst/>
          </a:prstGeom>
        </p:spPr>
      </p:pic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5EF8F340-B91D-4747-A7FE-B50FA2F66D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8132064" y="10"/>
            <a:ext cx="4059936" cy="4242806"/>
          </a:xfrm>
          <a:prstGeom prst="rect">
            <a:avLst/>
          </a:prstGeom>
        </p:spPr>
      </p:pic>
      <p:cxnSp>
        <p:nvCxnSpPr>
          <p:cNvPr id="16" name="Straight Connector 12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627B73E-D784-4780-AA33-DCDFE7DA1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2919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5838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13946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E3B3A25-5D2F-4801-9EBC-FA2BEEDC0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8373"/>
            <a:ext cx="10515600" cy="1932709"/>
          </a:xfrm>
        </p:spPr>
        <p:txBody>
          <a:bodyPr>
            <a:noAutofit/>
          </a:bodyPr>
          <a:lstStyle/>
          <a:p>
            <a:br>
              <a:rPr lang="hu-HU" sz="3000" dirty="0"/>
            </a:br>
            <a:br>
              <a:rPr lang="hu-HU" sz="3000" dirty="0"/>
            </a:br>
            <a:r>
              <a:rPr lang="hu-HU" sz="3000" dirty="0">
                <a:latin typeface="+mn-lt"/>
              </a:rPr>
              <a:t>3.) Speciális fenntarthatóságra nevelés moduljaink, amelyek egy adott téma, cél köré csoportosulnak és változhatnak vagy, ha nagyon hasznosnak vagy népszerűnek bizonyulnak, akkor ismétlődhetnek is az évek során.</a:t>
            </a:r>
            <a:br>
              <a:rPr lang="hu-HU" sz="3000" dirty="0">
                <a:latin typeface="+mn-lt"/>
              </a:rPr>
            </a:br>
            <a:endParaRPr lang="hu-HU" sz="3000" dirty="0">
              <a:latin typeface="+mn-lt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CD2FE5F-4819-43EB-9033-64B72C42C6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53591"/>
            <a:ext cx="10515600" cy="3423371"/>
          </a:xfrm>
        </p:spPr>
        <p:txBody>
          <a:bodyPr/>
          <a:lstStyle/>
          <a:p>
            <a:pPr marL="514350" indent="-514350">
              <a:buFont typeface="+mj-lt"/>
              <a:buAutoNum type="alphaLcParenR"/>
            </a:pPr>
            <a:r>
              <a:rPr lang="hu-HU" dirty="0"/>
              <a:t>Fűben fában orvosság</a:t>
            </a:r>
          </a:p>
          <a:p>
            <a:pPr marL="514350" indent="-514350">
              <a:buFont typeface="+mj-lt"/>
              <a:buAutoNum type="alphaLcParenR"/>
            </a:pPr>
            <a:r>
              <a:rPr lang="hu-HU" dirty="0"/>
              <a:t>Hulladék-kommandó</a:t>
            </a:r>
          </a:p>
          <a:p>
            <a:pPr marL="514350" indent="-514350">
              <a:buFont typeface="+mj-lt"/>
              <a:buAutoNum type="alphaLcParenR"/>
            </a:pPr>
            <a:r>
              <a:rPr lang="hu-HU" dirty="0"/>
              <a:t>Boszorkánykonyha</a:t>
            </a:r>
          </a:p>
          <a:p>
            <a:pPr marL="514350" indent="-514350">
              <a:buFont typeface="+mj-lt"/>
              <a:buAutoNum type="alphaLcParenR"/>
            </a:pPr>
            <a:r>
              <a:rPr lang="hu-HU" dirty="0"/>
              <a:t>Száll a madár ágról ágra</a:t>
            </a:r>
          </a:p>
          <a:p>
            <a:pPr marL="514350" indent="-514350">
              <a:buFont typeface="+mj-lt"/>
              <a:buAutoNum type="alphaLcParenR"/>
            </a:pPr>
            <a:r>
              <a:rPr lang="hu-HU" dirty="0"/>
              <a:t>Megújuló energiaforrások</a:t>
            </a:r>
          </a:p>
          <a:p>
            <a:pPr marL="514350" indent="-514350">
              <a:buFont typeface="+mj-lt"/>
              <a:buAutoNum type="alphaLcParenR"/>
            </a:pPr>
            <a:r>
              <a:rPr lang="hu-HU" dirty="0"/>
              <a:t>Mohától a GPS-ig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8017719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52289A8-482C-4046-80DA-4B49CD339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Megmásztunk</a:t>
            </a:r>
            <a:r>
              <a:rPr lang="en-US" sz="5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minden</a:t>
            </a:r>
            <a:r>
              <a:rPr lang="en-US" sz="5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sziklát</a:t>
            </a:r>
            <a:endParaRPr lang="en-US" sz="5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CE941D79-54EA-429A-BA20-C55C8C329C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4059916" cy="4242806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FABD2960-DC36-496D-A5AC-39992D6BF8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4090482" y="-1"/>
            <a:ext cx="4062918" cy="4242816"/>
          </a:xfrm>
          <a:prstGeom prst="rect">
            <a:avLst/>
          </a:prstGeom>
        </p:spPr>
      </p:pic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C816BD7E-C31C-466D-8B3B-417AF10381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8132064" y="10"/>
            <a:ext cx="4059936" cy="424280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627B73E-D784-4780-AA33-DCDFE7DA1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2919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5838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44824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58">
            <a:extLst>
              <a:ext uri="{FF2B5EF4-FFF2-40B4-BE49-F238E27FC236}">
                <a16:creationId xmlns:a16="http://schemas.microsoft.com/office/drawing/2014/main" id="{FC0DEEBF-DB94-4E7E-A9D3-84FA863C3B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5EAD1571-6376-4DA5-BAAA-E340FCC59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És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meglátogattuk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a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Fényes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tanösvényt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ahol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különleges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és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védett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növény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-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és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állatfajokkal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ismerkedtünk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meg</a:t>
            </a:r>
          </a:p>
        </p:txBody>
      </p:sp>
      <p:pic>
        <p:nvPicPr>
          <p:cNvPr id="7" name="Kép 6" descr="A képen fa, kültéri, épület, fából készült látható&#10;&#10;Automatikusan generált leírás">
            <a:extLst>
              <a:ext uri="{FF2B5EF4-FFF2-40B4-BE49-F238E27FC236}">
                <a16:creationId xmlns:a16="http://schemas.microsoft.com/office/drawing/2014/main" id="{2C848D00-5607-4C68-B0AD-F2BAF1533E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317635" y="321733"/>
            <a:ext cx="4160452" cy="2222497"/>
          </a:xfrm>
          <a:prstGeom prst="rect">
            <a:avLst/>
          </a:prstGeom>
        </p:spPr>
      </p:pic>
      <p:cxnSp>
        <p:nvCxnSpPr>
          <p:cNvPr id="68" name="Straight Connector 60">
            <a:extLst>
              <a:ext uri="{FF2B5EF4-FFF2-40B4-BE49-F238E27FC236}">
                <a16:creationId xmlns:a16="http://schemas.microsoft.com/office/drawing/2014/main" id="{77A9CA3A-7216-41E0-B3CD-058077FD39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Kép 14" descr="A képen fa, kültéri látható&#10;&#10;Automatikusan generált leírás">
            <a:extLst>
              <a:ext uri="{FF2B5EF4-FFF2-40B4-BE49-F238E27FC236}">
                <a16:creationId xmlns:a16="http://schemas.microsoft.com/office/drawing/2014/main" id="{9BB5AABB-3AC8-4420-B744-7F84459C2E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317635" y="2705099"/>
            <a:ext cx="4160452" cy="3831167"/>
          </a:xfrm>
          <a:prstGeom prst="rect">
            <a:avLst/>
          </a:prstGeom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164A56F8-E8DD-48BF-8BA8-2FC4EECA4B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4638675" y="299364"/>
            <a:ext cx="2775313" cy="3008188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E9C31917-D81F-4E87-B371-BF43F7EEB9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4805" y="299363"/>
            <a:ext cx="4308687" cy="300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55927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061BA2E-A388-41C5-B73A-B0FEB6B102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4EDD1304-EE7D-4F13-A568-9AB3EA2912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0"/>
            <a:ext cx="6096001" cy="6857990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1C502DD8-67B3-40A0-BBF6-D03A6F49A0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4476" y="10"/>
            <a:ext cx="6094477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E192A2-3ED3-4081-8A86-A22B51141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152902" y="-1181101"/>
            <a:ext cx="3886200" cy="12192001"/>
          </a:xfrm>
          <a:prstGeom prst="rect">
            <a:avLst/>
          </a:prstGeom>
          <a:gradFill>
            <a:gsLst>
              <a:gs pos="41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9C794880-FB96-4385-A612-C4FAD6F12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9991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Kipróbáltuk, hogy milyen is a Sárkányhajózás.  Nagyon ment </a:t>
            </a:r>
            <a:r>
              <a:rPr lang="en-US" sz="5000" kern="1200">
                <a:solidFill>
                  <a:schemeClr val="bg1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</a:t>
            </a:r>
            <a:r>
              <a:rPr lang="en-US" sz="5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!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5575039"/>
            <a:ext cx="97840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</p:spTree>
    <p:extLst>
      <p:ext uri="{BB962C8B-B14F-4D97-AF65-F5344CB8AC3E}">
        <p14:creationId xmlns:p14="http://schemas.microsoft.com/office/powerpoint/2010/main" val="2992627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383B190-6BFB-422F-B667-06B7B25F0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DBD2B3AC-AE5F-450F-A557-EF4E6E6C9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 gyermeknap meglepetései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5CAFBA30-A798-447F-813C-809B9472EC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317635" y="299363"/>
            <a:ext cx="4160452" cy="3049204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8860988C-353A-464C-992A-6EC51A0365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D28E597-4AF8-4D69-A9AB-A1EDC6156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F1103C9F-E5CE-499F-B40D-FB86551686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30399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5">
            <a:extLst>
              <a:ext uri="{FF2B5EF4-FFF2-40B4-BE49-F238E27FC236}">
                <a16:creationId xmlns:a16="http://schemas.microsoft.com/office/drawing/2014/main" id="{A26C624C-963C-4795-B05B-6565DB5AB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Kép 6" descr="A képen személy, lány, beltéri, kicsi látható&#10;&#10;Automatikusan generált leírás">
            <a:extLst>
              <a:ext uri="{FF2B5EF4-FFF2-40B4-BE49-F238E27FC236}">
                <a16:creationId xmlns:a16="http://schemas.microsoft.com/office/drawing/2014/main" id="{B87F7CE0-79D2-467F-A09F-02061CA85D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20" y="10"/>
            <a:ext cx="3728839" cy="4197358"/>
          </a:xfrm>
          <a:prstGeom prst="rect">
            <a:avLst/>
          </a:prstGeom>
        </p:spPr>
      </p:pic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1EC48D5D-C989-41BC-AB4B-CE417654B9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3847755" y="5"/>
            <a:ext cx="3686887" cy="4197368"/>
          </a:xfrm>
          <a:custGeom>
            <a:avLst/>
            <a:gdLst/>
            <a:ahLst/>
            <a:cxnLst/>
            <a:rect l="l" t="t" r="r" b="b"/>
            <a:pathLst>
              <a:path w="3686887" h="4197368">
                <a:moveTo>
                  <a:pt x="0" y="0"/>
                </a:moveTo>
                <a:lnTo>
                  <a:pt x="3686887" y="0"/>
                </a:lnTo>
                <a:lnTo>
                  <a:pt x="3686887" y="3832811"/>
                </a:lnTo>
                <a:lnTo>
                  <a:pt x="3497100" y="3826712"/>
                </a:lnTo>
                <a:cubicBezTo>
                  <a:pt x="3497100" y="3826712"/>
                  <a:pt x="3493758" y="3826712"/>
                  <a:pt x="3493758" y="3826712"/>
                </a:cubicBezTo>
                <a:cubicBezTo>
                  <a:pt x="3426914" y="3823370"/>
                  <a:pt x="3363416" y="3823370"/>
                  <a:pt x="3296571" y="3820027"/>
                </a:cubicBezTo>
                <a:cubicBezTo>
                  <a:pt x="3065966" y="3820027"/>
                  <a:pt x="2835360" y="3820027"/>
                  <a:pt x="2608095" y="3820027"/>
                </a:cubicBezTo>
                <a:cubicBezTo>
                  <a:pt x="2384173" y="3910265"/>
                  <a:pt x="2140198" y="3833396"/>
                  <a:pt x="1919619" y="3903581"/>
                </a:cubicBezTo>
                <a:cubicBezTo>
                  <a:pt x="1685670" y="3900239"/>
                  <a:pt x="1465092" y="3970423"/>
                  <a:pt x="1234485" y="4000503"/>
                </a:cubicBezTo>
                <a:cubicBezTo>
                  <a:pt x="1060693" y="4013871"/>
                  <a:pt x="883561" y="3997160"/>
                  <a:pt x="723139" y="4067345"/>
                </a:cubicBezTo>
                <a:cubicBezTo>
                  <a:pt x="661310" y="4095753"/>
                  <a:pt x="606165" y="4128339"/>
                  <a:pt x="583188" y="4172622"/>
                </a:cubicBezTo>
                <a:lnTo>
                  <a:pt x="575662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9" name="Kép 8" descr="A képen étkezés látható&#10;&#10;Automatikusan generált leírás">
            <a:extLst>
              <a:ext uri="{FF2B5EF4-FFF2-40B4-BE49-F238E27FC236}">
                <a16:creationId xmlns:a16="http://schemas.microsoft.com/office/drawing/2014/main" id="{BCF14F42-A8C2-4B2C-A585-967FE87774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3541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11" name="Kép 10" descr="A képen személy, nő, beltéri látható&#10;&#10;Automatikusan generált leírás">
            <a:extLst>
              <a:ext uri="{FF2B5EF4-FFF2-40B4-BE49-F238E27FC236}">
                <a16:creationId xmlns:a16="http://schemas.microsoft.com/office/drawing/2014/main" id="{20E3FC04-5C58-425D-A5A7-2E3104CCCA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20" y="4297691"/>
            <a:ext cx="6836830" cy="2560309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EE06DB12-2D51-47CD-A9B8-6D688DD99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650" y="4181474"/>
            <a:ext cx="5505814" cy="147133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És hősei…</a:t>
            </a:r>
          </a:p>
        </p:txBody>
      </p:sp>
    </p:spTree>
    <p:extLst>
      <p:ext uri="{BB962C8B-B14F-4D97-AF65-F5344CB8AC3E}">
        <p14:creationId xmlns:p14="http://schemas.microsoft.com/office/powerpoint/2010/main" val="7286359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Connector 28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0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D349A6E9-0576-4099-A09A-E42A61278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200" dirty="0" err="1">
                <a:solidFill>
                  <a:srgbClr val="FFFFFF"/>
                </a:solidFill>
              </a:rPr>
              <a:t>Paprikáskrumpli</a:t>
            </a:r>
            <a:r>
              <a:rPr lang="en-US" sz="4200" dirty="0">
                <a:solidFill>
                  <a:srgbClr val="FFFFFF"/>
                </a:solidFill>
              </a:rPr>
              <a:t> </a:t>
            </a:r>
            <a:r>
              <a:rPr lang="hu-HU" sz="4200" dirty="0">
                <a:solidFill>
                  <a:srgbClr val="FFFFFF"/>
                </a:solidFill>
              </a:rPr>
              <a:t>készítés</a:t>
            </a:r>
            <a:r>
              <a:rPr lang="en-US" sz="4200" dirty="0">
                <a:solidFill>
                  <a:srgbClr val="FFFFFF"/>
                </a:solidFill>
              </a:rPr>
              <a:t> a </a:t>
            </a:r>
            <a:r>
              <a:rPr lang="en-US" sz="4200" dirty="0" err="1">
                <a:solidFill>
                  <a:srgbClr val="FFFFFF"/>
                </a:solidFill>
              </a:rPr>
              <a:t>szülőkkel</a:t>
            </a:r>
            <a:r>
              <a:rPr lang="en-US" sz="4200" dirty="0">
                <a:solidFill>
                  <a:srgbClr val="FFFFFF"/>
                </a:solidFill>
              </a:rPr>
              <a:t> </a:t>
            </a:r>
            <a:r>
              <a:rPr lang="en-US" sz="4200" dirty="0" err="1">
                <a:solidFill>
                  <a:srgbClr val="FFFFFF"/>
                </a:solidFill>
              </a:rPr>
              <a:t>és</a:t>
            </a:r>
            <a:r>
              <a:rPr lang="en-US" sz="4200" dirty="0">
                <a:solidFill>
                  <a:srgbClr val="FFFFFF"/>
                </a:solidFill>
              </a:rPr>
              <a:t> </a:t>
            </a:r>
            <a:r>
              <a:rPr lang="en-US" sz="4200" dirty="0" err="1">
                <a:solidFill>
                  <a:srgbClr val="FFFFFF"/>
                </a:solidFill>
              </a:rPr>
              <a:t>gyerekekkel</a:t>
            </a:r>
            <a:endParaRPr lang="en-US" sz="4200" dirty="0">
              <a:solidFill>
                <a:srgbClr val="FFFFFF"/>
              </a:solidFill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F55F1687-EAE6-441A-B431-ADEC2C5CE3D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892" y="307731"/>
            <a:ext cx="5402212" cy="3997637"/>
          </a:xfrm>
          <a:prstGeom prst="rect">
            <a:avLst/>
          </a:prstGeom>
        </p:spPr>
      </p:pic>
      <p:pic>
        <p:nvPicPr>
          <p:cNvPr id="24" name="Tartalom helye 23">
            <a:extLst>
              <a:ext uri="{FF2B5EF4-FFF2-40B4-BE49-F238E27FC236}">
                <a16:creationId xmlns:a16="http://schemas.microsoft.com/office/drawing/2014/main" id="{B9104FC6-CFAB-4271-96D2-E2180B9E8D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16043" y="339346"/>
            <a:ext cx="5455917" cy="3934407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443836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85A7BCF-A20B-4B54-A9AC-0456F5972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632970"/>
            <a:ext cx="10923638" cy="146302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 „</a:t>
            </a:r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Határtalanul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” program </a:t>
            </a:r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keretében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az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idén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is </a:t>
            </a:r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Erdélybe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látogattunk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ahol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a 7. </a:t>
            </a:r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osztályosok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megismerkedhettek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Erdély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szépségeivel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és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az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ott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élő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nemzettársaik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életével</a:t>
            </a:r>
            <a:endParaRPr lang="en-US" sz="29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4DD0D641-A7B1-41AD-96A7-2248982611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6095974" cy="4252522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19B1A379-8A8E-4C8A-84E5-C84659ADCE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9" y="-681"/>
            <a:ext cx="6096001" cy="4253215"/>
          </a:xfrm>
          <a:prstGeom prst="rect">
            <a:avLst/>
          </a:prstGeom>
        </p:spPr>
      </p:pic>
      <p:cxnSp>
        <p:nvCxnSpPr>
          <p:cNvPr id="18" name="Straight Connector 13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5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69764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65F4110-C0FC-4D61-ACD2-A7C950EAE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A7DACDC3-C7C8-4824-A27F-67F434DAD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u-HU" sz="3000" dirty="0">
                <a:solidFill>
                  <a:srgbClr val="FFFFFF"/>
                </a:solidFill>
              </a:rPr>
              <a:t>Kirándultunk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Nagyváradra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Segesvárra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Székelykeresztúrra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Homoródfürdőn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borvizet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kóstoltunk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C94CBDB-A76C-499E-95AB-C0A049E31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Kép 5">
            <a:extLst>
              <a:ext uri="{FF2B5EF4-FFF2-40B4-BE49-F238E27FC236}">
                <a16:creationId xmlns:a16="http://schemas.microsoft.com/office/drawing/2014/main" id="{FBDFE96F-75C1-4E00-8C34-2E8CF04BCE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635" y="321733"/>
            <a:ext cx="4160452" cy="6214534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C5714AD0-CA10-47B5-9DD7-264B436EBA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88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3EADE161-3ED2-443D-80BF-F5A60CCC1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200" dirty="0" err="1">
                <a:solidFill>
                  <a:srgbClr val="FFFFFF"/>
                </a:solidFill>
              </a:rPr>
              <a:t>Ellátogattunk</a:t>
            </a:r>
            <a:r>
              <a:rPr lang="en-US" sz="4200" dirty="0">
                <a:solidFill>
                  <a:srgbClr val="FFFFFF"/>
                </a:solidFill>
              </a:rPr>
              <a:t> </a:t>
            </a:r>
            <a:r>
              <a:rPr lang="en-US" sz="4200" dirty="0" err="1">
                <a:solidFill>
                  <a:srgbClr val="FFFFFF"/>
                </a:solidFill>
              </a:rPr>
              <a:t>Székelyudvarhelyre</a:t>
            </a:r>
            <a:r>
              <a:rPr lang="en-US" sz="4200" dirty="0">
                <a:solidFill>
                  <a:srgbClr val="FFFFFF"/>
                </a:solidFill>
              </a:rPr>
              <a:t> </a:t>
            </a:r>
            <a:r>
              <a:rPr lang="en-US" sz="4200" dirty="0" err="1">
                <a:solidFill>
                  <a:srgbClr val="FFFFFF"/>
                </a:solidFill>
              </a:rPr>
              <a:t>és</a:t>
            </a:r>
            <a:r>
              <a:rPr lang="en-US" sz="4200" dirty="0">
                <a:solidFill>
                  <a:srgbClr val="FFFFFF"/>
                </a:solidFill>
              </a:rPr>
              <a:t> </a:t>
            </a:r>
            <a:r>
              <a:rPr lang="en-US" sz="4200" dirty="0" err="1">
                <a:solidFill>
                  <a:srgbClr val="FFFFFF"/>
                </a:solidFill>
              </a:rPr>
              <a:t>Kolozsvárra</a:t>
            </a:r>
            <a:endParaRPr lang="en-US" sz="4200" dirty="0">
              <a:solidFill>
                <a:srgbClr val="FFFFFF"/>
              </a:solidFill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4B986BE9-709F-457F-ADF7-447A92DBBCC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597" y="307731"/>
            <a:ext cx="5242802" cy="3997637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A1C4D663-AEFF-4159-958E-E5E5A63374A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6043" y="410618"/>
            <a:ext cx="5455917" cy="3791862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746076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7383B190-6BFB-422F-B667-06B7B25F0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D5145762-A72D-47EA-85E0-4C2A01CEA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Megcsodáltuk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a </a:t>
            </a:r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Békás-szorost</a:t>
            </a:r>
            <a:endParaRPr lang="en-US" sz="4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D55809D6-B099-4828-99EF-061477BEFE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635" y="299363"/>
            <a:ext cx="4160452" cy="3049204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A37A1430-7A6F-42C1-8E22-B363460F87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D28E597-4AF8-4D69-A9AB-A1EDC6156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Kép 3">
            <a:extLst>
              <a:ext uri="{FF2B5EF4-FFF2-40B4-BE49-F238E27FC236}">
                <a16:creationId xmlns:a16="http://schemas.microsoft.com/office/drawing/2014/main" id="{8187DEE5-5BA5-4568-A083-BA7DFFDB45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83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dirty="0" err="1"/>
              <a:t>Ökoiskola</a:t>
            </a:r>
            <a:r>
              <a:rPr lang="hu-HU" dirty="0"/>
              <a:t> 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hu-HU" dirty="0"/>
              <a:t>Részletes programok</a:t>
            </a:r>
          </a:p>
        </p:txBody>
      </p:sp>
    </p:spTree>
    <p:extLst>
      <p:ext uri="{BB962C8B-B14F-4D97-AF65-F5344CB8AC3E}">
        <p14:creationId xmlns:p14="http://schemas.microsoft.com/office/powerpoint/2010/main" val="375262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7ACC55F2-D209-4994-B106-26607009A8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4026C496-2D85-412F-B661-4032B75D1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040" y="182880"/>
            <a:ext cx="2184400" cy="2221595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hu-HU" sz="2800" dirty="0">
                <a:solidFill>
                  <a:srgbClr val="262626"/>
                </a:solidFill>
              </a:rPr>
              <a:t>És a Gyilkos-tavat</a:t>
            </a:r>
          </a:p>
        </p:txBody>
      </p:sp>
    </p:spTree>
    <p:extLst>
      <p:ext uri="{BB962C8B-B14F-4D97-AF65-F5344CB8AC3E}">
        <p14:creationId xmlns:p14="http://schemas.microsoft.com/office/powerpoint/2010/main" val="32507112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9D7307D-AAED-42F5-8EEB-F6BC0D133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2621" y="4665605"/>
            <a:ext cx="6638806" cy="129243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Gyimesbükkön is jártunk, ahol szalagot kötöttünk az emlékhelyen</a:t>
            </a:r>
          </a:p>
        </p:txBody>
      </p:sp>
      <p:pic>
        <p:nvPicPr>
          <p:cNvPr id="4" name="Kép 3" descr="A képen kültéri, személy, égbolt, fű látható&#10;&#10;Automatikusan generált leírás">
            <a:extLst>
              <a:ext uri="{FF2B5EF4-FFF2-40B4-BE49-F238E27FC236}">
                <a16:creationId xmlns:a16="http://schemas.microsoft.com/office/drawing/2014/main" id="{C25AD006-F077-4348-8A69-01B113D763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"/>
            <a:ext cx="4848284" cy="4359438"/>
          </a:xfrm>
          <a:prstGeom prst="rect">
            <a:avLst/>
          </a:prstGeom>
        </p:spPr>
      </p:pic>
      <p:pic>
        <p:nvPicPr>
          <p:cNvPr id="8" name="Kép 7" descr="A képen személy, kültéri, fű, állás látható&#10;&#10;Automatikusan generált leírás">
            <a:extLst>
              <a:ext uri="{FF2B5EF4-FFF2-40B4-BE49-F238E27FC236}">
                <a16:creationId xmlns:a16="http://schemas.microsoft.com/office/drawing/2014/main" id="{6E365187-46A2-45E4-B8EC-C994CB27FE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972050" y="-1"/>
            <a:ext cx="7216902" cy="4359440"/>
          </a:xfrm>
          <a:prstGeom prst="rect">
            <a:avLst/>
          </a:prstGeom>
        </p:spPr>
      </p:pic>
      <p:pic>
        <p:nvPicPr>
          <p:cNvPr id="6" name="Kép 5" descr="A képen személy, fű, kültéri, személyek látható&#10;&#10;Automatikusan generált leírás">
            <a:extLst>
              <a:ext uri="{FF2B5EF4-FFF2-40B4-BE49-F238E27FC236}">
                <a16:creationId xmlns:a16="http://schemas.microsoft.com/office/drawing/2014/main" id="{D0921423-6845-446A-A4A2-43511B9BA1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4472610"/>
            <a:ext cx="4848284" cy="238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0288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65F4110-C0FC-4D61-ACD2-A7C950EAE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02284456-20A3-4B60-9128-37F7C8CE9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Kirándultunk</a:t>
            </a:r>
            <a:r>
              <a:rPr lang="en-US" sz="4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a </a:t>
            </a:r>
            <a:r>
              <a:rPr lang="en-US" sz="41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Medve-tóhoz</a:t>
            </a:r>
            <a:r>
              <a:rPr lang="en-US" sz="4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41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Szerencsére</a:t>
            </a:r>
            <a:r>
              <a:rPr lang="en-US" sz="4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1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medve</a:t>
            </a:r>
            <a:r>
              <a:rPr lang="en-US" sz="4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1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nem</a:t>
            </a:r>
            <a:r>
              <a:rPr lang="en-US" sz="4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1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jött</a:t>
            </a:r>
            <a:r>
              <a:rPr lang="en-US" sz="4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…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C94CBDB-A76C-499E-95AB-C0A049E31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Kép 5">
            <a:extLst>
              <a:ext uri="{FF2B5EF4-FFF2-40B4-BE49-F238E27FC236}">
                <a16:creationId xmlns:a16="http://schemas.microsoft.com/office/drawing/2014/main" id="{E92BEA9F-580F-4377-9E5A-E2FE8E6275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317635" y="321733"/>
            <a:ext cx="4160452" cy="6214534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82BABFCE-302C-4F01-B460-C823B9835F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95361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2">
            <a:extLst>
              <a:ext uri="{FF2B5EF4-FFF2-40B4-BE49-F238E27FC236}">
                <a16:creationId xmlns:a16="http://schemas.microsoft.com/office/drawing/2014/main" id="{6E13DAD0-A4B0-4817-8995-A0D346584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3F4B335B-786C-4CB8-96BC-3BBBDB548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hu-HU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Gyalog mentünk fel a </a:t>
            </a:r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Madarasi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Hargit</a:t>
            </a:r>
            <a:r>
              <a:rPr lang="hu-HU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 csúcsára</a:t>
            </a:r>
            <a:endParaRPr lang="en-US" sz="4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9F9672C-557D-4871-B58C-7874589D7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Kép 3">
            <a:extLst>
              <a:ext uri="{FF2B5EF4-FFF2-40B4-BE49-F238E27FC236}">
                <a16:creationId xmlns:a16="http://schemas.microsoft.com/office/drawing/2014/main" id="{C7DF8AB9-81D5-4864-B922-ED571DD1B3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317635" y="321733"/>
            <a:ext cx="4160452" cy="6214534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21EA8979-8166-4156-BEEC-7AF225324C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4638955" y="321733"/>
            <a:ext cx="3539976" cy="2985818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81FE4A20-CF65-43C4-9FD1-8B0335C01D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" b="-4"/>
          <a:stretch/>
        </p:blipFill>
        <p:spPr>
          <a:xfrm>
            <a:off x="8348570" y="321734"/>
            <a:ext cx="3535590" cy="298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23476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5B8C7DBE-67D3-4832-AD13-899D63915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>
            <a:normAutofit/>
          </a:bodyPr>
          <a:lstStyle/>
          <a:p>
            <a:pPr algn="ctr"/>
            <a:r>
              <a:rPr lang="hu-HU" sz="4100" dirty="0">
                <a:solidFill>
                  <a:srgbClr val="FFFFFF"/>
                </a:solidFill>
              </a:rPr>
              <a:t>Hagyományos programunk a </a:t>
            </a:r>
            <a:r>
              <a:rPr lang="hu-HU" sz="4100" dirty="0" err="1">
                <a:solidFill>
                  <a:srgbClr val="FFFFFF"/>
                </a:solidFill>
              </a:rPr>
              <a:t>lövétei</a:t>
            </a:r>
            <a:r>
              <a:rPr lang="hu-HU" sz="4100" dirty="0">
                <a:solidFill>
                  <a:srgbClr val="FFFFFF"/>
                </a:solidFill>
              </a:rPr>
              <a:t> testvériskolánk meglátogatása 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34656E03-12BD-498B-AA75-BEAA66A93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3822" y="1077185"/>
            <a:ext cx="6553545" cy="471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43344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E13DAD0-A4B0-4817-8995-A0D346584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92940AFF-4CA9-4717-A5FD-FADE3B513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7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Vendéglátóink</a:t>
            </a: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minden alkalommal </a:t>
            </a:r>
            <a:r>
              <a:rPr lang="en-US" sz="37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hagyományos</a:t>
            </a: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népi</a:t>
            </a: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táncaikat</a:t>
            </a: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tanít</a:t>
            </a:r>
            <a:r>
              <a:rPr lang="hu-HU" sz="37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ják</a:t>
            </a: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nekünk</a:t>
            </a: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 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9F9672C-557D-4871-B58C-7874589D7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Kép 14">
            <a:extLst>
              <a:ext uri="{FF2B5EF4-FFF2-40B4-BE49-F238E27FC236}">
                <a16:creationId xmlns:a16="http://schemas.microsoft.com/office/drawing/2014/main" id="{DD708AF9-AE29-4836-B9CD-9E36677CEF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635" y="321733"/>
            <a:ext cx="4160452" cy="6214534"/>
          </a:xfrm>
          <a:prstGeom prst="rect">
            <a:avLst/>
          </a:prstGeom>
        </p:spPr>
      </p:pic>
      <p:pic>
        <p:nvPicPr>
          <p:cNvPr id="11" name="Kép 10" descr="A képen beltéri, mennyezet, személy, állás látható&#10;&#10;Automatikusan generált leírás">
            <a:extLst>
              <a:ext uri="{FF2B5EF4-FFF2-40B4-BE49-F238E27FC236}">
                <a16:creationId xmlns:a16="http://schemas.microsoft.com/office/drawing/2014/main" id="{A8F28062-D95E-40E3-A8B8-CD8CD2DED2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4638955" y="321733"/>
            <a:ext cx="3539976" cy="2985818"/>
          </a:xfrm>
          <a:prstGeom prst="rect">
            <a:avLst/>
          </a:prstGeom>
        </p:spPr>
      </p:pic>
      <p:pic>
        <p:nvPicPr>
          <p:cNvPr id="5" name="Tartalom helye 4" descr="A képen szöveg, személy, beltéri, állás látható&#10;&#10;Automatikusan generált leírás">
            <a:extLst>
              <a:ext uri="{FF2B5EF4-FFF2-40B4-BE49-F238E27FC236}">
                <a16:creationId xmlns:a16="http://schemas.microsoft.com/office/drawing/2014/main" id="{2D1740BF-3E60-4FA9-BB74-9F33E66105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8348570" y="321734"/>
            <a:ext cx="3535590" cy="298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14431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316B7E2A-A1BC-4038-94FB-7A687C872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600">
                <a:solidFill>
                  <a:srgbClr val="FFFFFF"/>
                </a:solidFill>
              </a:rPr>
              <a:t>Élveztük a parajdi sóbánya gyógyító levegőjét</a:t>
            </a:r>
          </a:p>
        </p:txBody>
      </p:sp>
      <p:pic>
        <p:nvPicPr>
          <p:cNvPr id="8" name="Tartalom helye 7">
            <a:extLst>
              <a:ext uri="{FF2B5EF4-FFF2-40B4-BE49-F238E27FC236}">
                <a16:creationId xmlns:a16="http://schemas.microsoft.com/office/drawing/2014/main" id="{AD23BE91-565B-4A27-BF1D-ADD1EAFFD8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087" y="307731"/>
            <a:ext cx="5039822" cy="3997637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DF3E8079-3207-4E11-BA8C-A716FAA3736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6043" y="380198"/>
            <a:ext cx="5455917" cy="3925170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855408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84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EA878EB6-C724-4E68-99BE-239B1B2C3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A </a:t>
            </a:r>
            <a:r>
              <a:rPr lang="en-US" sz="3600" dirty="0" err="1">
                <a:solidFill>
                  <a:srgbClr val="FFFFFF"/>
                </a:solidFill>
              </a:rPr>
              <a:t>ballagó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osztály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utolsó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kirándulása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B3424B86-F74E-4F27-B3FC-2EB7121F21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78202416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dirty="0" err="1"/>
              <a:t>Ökoiskola</a:t>
            </a:r>
            <a:r>
              <a:rPr lang="hu-HU" dirty="0"/>
              <a:t> 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hu-HU" dirty="0"/>
              <a:t>Mindennapi projektjeink</a:t>
            </a:r>
          </a:p>
        </p:txBody>
      </p:sp>
    </p:spTree>
    <p:extLst>
      <p:ext uri="{BB962C8B-B14F-4D97-AF65-F5344CB8AC3E}">
        <p14:creationId xmlns:p14="http://schemas.microsoft.com/office/powerpoint/2010/main" val="98846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4000">
              <a:schemeClr val="bg1"/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E2CDAE4-2878-4913-A9B3-94B4BA64B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7863"/>
          </a:xfrm>
        </p:spPr>
        <p:txBody>
          <a:bodyPr/>
          <a:lstStyle/>
          <a:p>
            <a:r>
              <a:rPr lang="hu-HU" dirty="0"/>
              <a:t>Mindennapi projektjeink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979DD50-B371-4F35-9B66-6050261EE2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2988"/>
            <a:ext cx="10515600" cy="52198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dirty="0"/>
              <a:t>Az alkalmi </a:t>
            </a:r>
            <a:r>
              <a:rPr lang="hu-HU" dirty="0" err="1"/>
              <a:t>öko</a:t>
            </a:r>
            <a:r>
              <a:rPr lang="hu-HU" dirty="0"/>
              <a:t> programok és témahetek mellett számos olyan </a:t>
            </a:r>
            <a:r>
              <a:rPr lang="hu-HU" dirty="0" err="1"/>
              <a:t>öko</a:t>
            </a:r>
            <a:r>
              <a:rPr lang="hu-HU" dirty="0"/>
              <a:t> program és projekt fut iskolánkban, amelyek jelen vannak a mindennapjainkban és hol nagyon hangsúlyosan, hol észrevétlenül formálják a diákok és az egész közösség szemléletmódját, gondolkodását és nevelik környezettudatosságra az itt élőket. Ezek közül a legfontosabbak:</a:t>
            </a:r>
          </a:p>
          <a:p>
            <a:pPr marL="514350" indent="-514350">
              <a:buFont typeface="+mj-lt"/>
              <a:buAutoNum type="arabicParenR"/>
            </a:pPr>
            <a:r>
              <a:rPr lang="hu-HU" dirty="0" err="1"/>
              <a:t>Gyógy</a:t>
            </a:r>
            <a:r>
              <a:rPr lang="hu-HU" dirty="0"/>
              <a:t>- és fűszernövénykert fenntartása és ápolása. </a:t>
            </a:r>
          </a:p>
          <a:p>
            <a:pPr marL="514350" indent="-514350">
              <a:buFont typeface="+mj-lt"/>
              <a:buAutoNum type="arabicParenR"/>
            </a:pPr>
            <a:r>
              <a:rPr lang="hu-HU" dirty="0"/>
              <a:t>Esővíz gyűjtése a locsoláshoz.</a:t>
            </a:r>
          </a:p>
          <a:p>
            <a:pPr marL="514350" indent="-514350">
              <a:buFont typeface="+mj-lt"/>
              <a:buAutoNum type="arabicParenR"/>
            </a:pPr>
            <a:r>
              <a:rPr lang="hu-HU" dirty="0"/>
              <a:t>Iskolai virágos kert.</a:t>
            </a:r>
          </a:p>
          <a:p>
            <a:pPr marL="514350" indent="-514350">
              <a:buFont typeface="+mj-lt"/>
              <a:buAutoNum type="arabicParenR"/>
            </a:pPr>
            <a:r>
              <a:rPr lang="hu-HU" dirty="0"/>
              <a:t>Étkeztetés, menza: speciális házi </a:t>
            </a:r>
            <a:r>
              <a:rPr lang="hu-HU" dirty="0" err="1"/>
              <a:t>készítésű</a:t>
            </a:r>
            <a:r>
              <a:rPr lang="hu-HU" dirty="0"/>
              <a:t> és </a:t>
            </a:r>
            <a:r>
              <a:rPr lang="hu-HU" dirty="0" err="1"/>
              <a:t>bio</a:t>
            </a:r>
            <a:r>
              <a:rPr lang="hu-HU" dirty="0"/>
              <a:t> élelmiszerekkel.</a:t>
            </a:r>
          </a:p>
          <a:p>
            <a:pPr marL="514350" indent="-514350">
              <a:buFont typeface="+mj-lt"/>
              <a:buAutoNum type="arabicParenR"/>
            </a:pPr>
            <a:r>
              <a:rPr lang="hu-HU" dirty="0"/>
              <a:t>Szelektív hulladékgyűjtés. </a:t>
            </a:r>
          </a:p>
          <a:p>
            <a:pPr marL="514350" indent="-514350">
              <a:buFont typeface="+mj-lt"/>
              <a:buAutoNum type="arabicParenR"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707889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65F4110-C0FC-4D61-ACD2-A7C950EAE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A9B98E8C-3E40-40F0-B07C-269760EE7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 </a:t>
            </a:r>
            <a:r>
              <a:rPr lang="en-US" sz="37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nyári</a:t>
            </a: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szünet</a:t>
            </a: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után</a:t>
            </a: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</a:t>
            </a: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unai </a:t>
            </a:r>
            <a:r>
              <a:rPr lang="en-US" sz="37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biciklitúrával</a:t>
            </a: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indítottuk</a:t>
            </a: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az</a:t>
            </a: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évet</a:t>
            </a:r>
            <a:endParaRPr lang="en-US" sz="37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C94CBDB-A76C-499E-95AB-C0A049E31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Kép 2">
            <a:extLst>
              <a:ext uri="{FF2B5EF4-FFF2-40B4-BE49-F238E27FC236}">
                <a16:creationId xmlns:a16="http://schemas.microsoft.com/office/drawing/2014/main" id="{7F3331E0-A1C7-42CE-8682-F513611421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317635" y="321733"/>
            <a:ext cx="4160452" cy="6214534"/>
          </a:xfrm>
          <a:prstGeom prst="rect">
            <a:avLst/>
          </a:prstGeom>
        </p:spPr>
      </p:pic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BB75F263-8490-4C57-B427-5EEFEF03F8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51868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4000">
              <a:schemeClr val="bg1"/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E2CDAE4-2878-4913-A9B3-94B4BA64B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7863"/>
          </a:xfrm>
        </p:spPr>
        <p:txBody>
          <a:bodyPr>
            <a:normAutofit/>
          </a:bodyPr>
          <a:lstStyle/>
          <a:p>
            <a:r>
              <a:rPr lang="hu-HU" sz="3500" dirty="0"/>
              <a:t>Mindennapi </a:t>
            </a:r>
            <a:r>
              <a:rPr lang="hu-HU" sz="3500" dirty="0" err="1"/>
              <a:t>ökomoduljaink</a:t>
            </a:r>
            <a:endParaRPr lang="hu-HU" sz="3500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979DD50-B371-4F35-9B66-6050261EE2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2988"/>
            <a:ext cx="10744200" cy="5219887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arenR" startAt="6"/>
            </a:pPr>
            <a:r>
              <a:rPr lang="hu-HU" dirty="0"/>
              <a:t>Iskolatej program.</a:t>
            </a:r>
          </a:p>
          <a:p>
            <a:pPr marL="514350" indent="-514350">
              <a:buFont typeface="+mj-lt"/>
              <a:buAutoNum type="arabicParenR" startAt="6"/>
            </a:pPr>
            <a:r>
              <a:rPr lang="hu-HU" dirty="0"/>
              <a:t>Iskolagyümölcs program.</a:t>
            </a:r>
          </a:p>
          <a:p>
            <a:pPr marL="514350" indent="-514350">
              <a:buFont typeface="+mj-lt"/>
              <a:buAutoNum type="arabicParenR" startAt="6"/>
            </a:pPr>
            <a:r>
              <a:rPr lang="hu-HU" dirty="0"/>
              <a:t>IskolaGomba program az </a:t>
            </a:r>
            <a:r>
              <a:rPr lang="hu-HU" dirty="0" err="1"/>
              <a:t>áporkai</a:t>
            </a:r>
            <a:r>
              <a:rPr lang="hu-HU" dirty="0"/>
              <a:t> </a:t>
            </a:r>
            <a:r>
              <a:rPr lang="hu-HU" dirty="0" err="1"/>
              <a:t>BioFungi</a:t>
            </a:r>
            <a:r>
              <a:rPr lang="hu-HU" dirty="0"/>
              <a:t> jóvoltából.</a:t>
            </a:r>
          </a:p>
          <a:p>
            <a:pPr marL="514350" indent="-514350">
              <a:buFont typeface="+mj-lt"/>
              <a:buAutoNum type="arabicParenR" startAt="6"/>
            </a:pPr>
            <a:r>
              <a:rPr lang="hu-HU" dirty="0"/>
              <a:t>ÖKO tisztítószerek rendszeres használata.</a:t>
            </a:r>
          </a:p>
          <a:p>
            <a:pPr marL="514350" indent="-514350">
              <a:buFont typeface="+mj-lt"/>
              <a:buAutoNum type="arabicParenR" startAt="6"/>
            </a:pPr>
            <a:r>
              <a:rPr lang="hu-HU" dirty="0"/>
              <a:t> Túrázás, biciklizés, kajakozás. </a:t>
            </a:r>
          </a:p>
          <a:p>
            <a:pPr marL="514350" indent="-514350">
              <a:buFont typeface="+mj-lt"/>
              <a:buAutoNum type="arabicParenR" startAt="6"/>
            </a:pPr>
            <a:r>
              <a:rPr lang="hu-HU" dirty="0"/>
              <a:t>Téli, őszi, tavaszi iskolai </a:t>
            </a:r>
            <a:r>
              <a:rPr lang="hu-HU" dirty="0" err="1"/>
              <a:t>dekráció</a:t>
            </a:r>
            <a:r>
              <a:rPr lang="hu-HU" dirty="0"/>
              <a:t> készítése az </a:t>
            </a:r>
            <a:r>
              <a:rPr lang="hu-HU" dirty="0" err="1"/>
              <a:t>öko</a:t>
            </a:r>
            <a:r>
              <a:rPr lang="hu-HU" dirty="0"/>
              <a:t> jegyében.</a:t>
            </a:r>
          </a:p>
          <a:p>
            <a:pPr marL="514350" indent="-514350">
              <a:buFont typeface="+mj-lt"/>
              <a:buAutoNum type="arabicParenR" startAt="6"/>
            </a:pPr>
            <a:r>
              <a:rPr lang="hu-HU" dirty="0"/>
              <a:t> Gondoskodás a madarakról.</a:t>
            </a:r>
          </a:p>
          <a:p>
            <a:pPr marL="514350" indent="-514350">
              <a:buFont typeface="+mj-lt"/>
              <a:buAutoNum type="arabicParenR" startAt="6"/>
            </a:pPr>
            <a:r>
              <a:rPr lang="hu-HU" dirty="0"/>
              <a:t>Energia járőr szolgálat.</a:t>
            </a:r>
          </a:p>
          <a:p>
            <a:pPr marL="514350" indent="-514350">
              <a:buFont typeface="+mj-lt"/>
              <a:buAutoNum type="arabicParenR" startAt="6"/>
            </a:pPr>
            <a:r>
              <a:rPr lang="hu-HU" dirty="0"/>
              <a:t>Sport és szabadidős programok a családok bevonásával.</a:t>
            </a:r>
          </a:p>
          <a:p>
            <a:pPr marL="514350" indent="-514350">
              <a:buFont typeface="+mj-lt"/>
              <a:buAutoNum type="arabicParenR" startAt="6"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514350" indent="-514350">
              <a:buFont typeface="+mj-lt"/>
              <a:buAutoNum type="arabicParenR" startAt="6"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4950541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E3DE52A5-6E70-49F2-B495-DB19E1E3D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468" y="4741948"/>
            <a:ext cx="682952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Gyógynövénykertünkben</a:t>
            </a:r>
            <a:r>
              <a:rPr lang="en-US" sz="1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megtalálhatóak</a:t>
            </a:r>
            <a:r>
              <a:rPr lang="en-US" sz="1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a </a:t>
            </a:r>
            <a:r>
              <a:rPr lang="en-US" sz="1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leggyakoribb</a:t>
            </a:r>
            <a:r>
              <a:rPr lang="en-US" sz="1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gyógynövények</a:t>
            </a:r>
            <a:r>
              <a:rPr lang="en-US" sz="1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: </a:t>
            </a:r>
            <a:r>
              <a:rPr lang="en-US" sz="1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citromfű</a:t>
            </a:r>
            <a:r>
              <a:rPr lang="en-US" sz="1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1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kakukkfű</a:t>
            </a:r>
            <a:r>
              <a:rPr lang="en-US" sz="1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1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oregánó</a:t>
            </a:r>
            <a:r>
              <a:rPr lang="en-US" sz="1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1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borsmenta</a:t>
            </a:r>
            <a:r>
              <a:rPr lang="en-US" sz="1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curry, </a:t>
            </a:r>
            <a:r>
              <a:rPr lang="en-US" sz="1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zsálya</a:t>
            </a:r>
            <a:r>
              <a:rPr lang="en-US" sz="1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1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petrezselyem</a:t>
            </a:r>
            <a:r>
              <a:rPr lang="en-US" sz="1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1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bodza</a:t>
            </a:r>
            <a:r>
              <a:rPr lang="en-US" sz="1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stb</a:t>
            </a:r>
            <a:r>
              <a:rPr lang="en-US" sz="1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1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amelyekből</a:t>
            </a:r>
            <a:r>
              <a:rPr lang="en-US" sz="1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bátran</a:t>
            </a:r>
            <a:r>
              <a:rPr lang="en-US" sz="1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lopkodunk</a:t>
            </a:r>
            <a:r>
              <a:rPr lang="en-US" sz="1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a </a:t>
            </a:r>
            <a:r>
              <a:rPr lang="en-US" sz="1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gyógyteáinkhoz</a:t>
            </a:r>
            <a:r>
              <a:rPr lang="en-US" sz="1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 </a:t>
            </a:r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749BE9B9-BC53-432B-8A8D-D22F9B7FA7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636" y="321734"/>
            <a:ext cx="3797570" cy="2010551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346A36A6-0B37-42A3-8116-A1E55B827F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2549" y="321732"/>
            <a:ext cx="3793472" cy="4111323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039B994A-029E-4FB1-A63F-D0AEFD1FD1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 rot="5400000">
            <a:off x="8979892" y="-571983"/>
            <a:ext cx="2010552" cy="3797984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1BCE6139-4BF8-4D7A-9315-F16DE4DB6FD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634" y="2422097"/>
            <a:ext cx="3794760" cy="2013804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F9C9C653-298F-49FC-85D9-1D066453A2D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82952" y="2431705"/>
            <a:ext cx="3797983" cy="2000947"/>
          </a:xfrm>
          <a:prstGeom prst="rect">
            <a:avLst/>
          </a:prstGeom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5B1D950D-50FE-4A70-860E-F8E6FF9094F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209738" y="3633611"/>
            <a:ext cx="2010551" cy="379476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964767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7383B190-6BFB-422F-B667-06B7B25F0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5C865059-D620-4800-98E3-B0EA98B8C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 </a:t>
            </a: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metélőhagymával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rendszeresen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megszórjuk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az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uzsonnánkat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és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ha </a:t>
            </a: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még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marad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néhány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akkor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kertünk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virágaként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is </a:t>
            </a: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szolgál</a:t>
            </a:r>
            <a:endParaRPr lang="en-US" sz="2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522032CB-C283-47B6-BFDA-D56783B8C6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317635" y="299363"/>
            <a:ext cx="4160452" cy="3049204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45EEF96B-9C20-4B16-BAD9-256C757F39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D28E597-4AF8-4D69-A9AB-A1EDC6156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D67E9708-422F-401A-950D-35BADF611D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3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9846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B5745172-9098-4BCE-A234-67E80BC41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468" y="4741948"/>
            <a:ext cx="682952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 kertészkedés során is környezet-tudatosak vagyunk: egész éveben tárolókban gyűjtjük az esővizet és azzal locsoljuk kis gyógynövénykertünket.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A369708D-436B-4B03-B7DF-BDD194E3C3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840" y="321732"/>
            <a:ext cx="3793472" cy="4111323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A42842F1-9EAB-4887-A5A0-499C8CA539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 rot="5400000">
            <a:off x="5088468" y="-571775"/>
            <a:ext cx="2010551" cy="3797570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E8289D7C-BAAC-4374-8418-3AAB4670EE9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0180" y="2422097"/>
            <a:ext cx="3794760" cy="2013804"/>
          </a:xfrm>
          <a:prstGeom prst="rect">
            <a:avLst/>
          </a:prstGeom>
        </p:spPr>
      </p:pic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DF79B790-14DA-4F74-8778-9D1BA91F48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86176" y="321733"/>
            <a:ext cx="3797984" cy="4111321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B4933F88-5969-4048-8915-85CABEE7D26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 rot="5400000">
            <a:off x="1199944" y="3633610"/>
            <a:ext cx="2010551" cy="379476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884428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65F4110-C0FC-4D61-ACD2-A7C950EAE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B507C83E-C3C3-4183-8CC2-49684ABA7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Az iskolakertben mindig van virág.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C94CBDB-A76C-499E-95AB-C0A049E31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Kép 5">
            <a:extLst>
              <a:ext uri="{FF2B5EF4-FFF2-40B4-BE49-F238E27FC236}">
                <a16:creationId xmlns:a16="http://schemas.microsoft.com/office/drawing/2014/main" id="{2BCA0597-75CC-4C94-AC6E-849FEE1FDF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317635" y="321733"/>
            <a:ext cx="4160452" cy="6214534"/>
          </a:xfrm>
          <a:prstGeom prst="rect">
            <a:avLst/>
          </a:prstGeom>
        </p:spPr>
      </p:pic>
      <p:pic>
        <p:nvPicPr>
          <p:cNvPr id="4" name="Picture 2" descr="https://scontent.fbud1-1.fna.fbcdn.net/v/t1.15752-9/31059620_1919431394794601_7079867899392819200_n.jpg?_nc_cat=0&amp;_nc_eui2=v1%3AAeE-K7Ae9BtdXCjj7sBN6-OxQ2s76-Wee86AXmG7KushRTgdtQWwasZHzsjDg-efVAZd9GIn4nXshyGLaod9HTgUOvSpchEk7jeJMrtHRXZ9Og&amp;oh=6ae02a84fe105d3522172aa2eaf05ec3&amp;oe=5B50E789">
            <a:extLst>
              <a:ext uri="{FF2B5EF4-FFF2-40B4-BE49-F238E27FC236}">
                <a16:creationId xmlns:a16="http://schemas.microsoft.com/office/drawing/2014/main" id="{2B8C425B-B9EE-49D8-9774-775B31A5EF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54296" y="299363"/>
            <a:ext cx="7217085" cy="300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695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9A9ABB9-3FE5-49D5-B8B3-4489C4CE4F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4300" y="2395983"/>
            <a:ext cx="0" cy="2228850"/>
          </a:xfrm>
          <a:prstGeom prst="line">
            <a:avLst/>
          </a:prstGeom>
          <a:ln w="19050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5ED89719-9B4F-421D-B3D2-C67573B11D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350" y="1514475"/>
            <a:ext cx="1881188" cy="1103313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7A53FAFB-E382-4344-9104-1B46076A9C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350" y="2667000"/>
            <a:ext cx="1881188" cy="1287463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A503D2E7-4215-48CA-B7E0-F480C37C3EC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350" y="4005263"/>
            <a:ext cx="1881188" cy="1501775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83FBD4B4-AD5B-4213-AE89-F6B7E658C1D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0" y="1514475"/>
            <a:ext cx="2239963" cy="1173163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68B31312-59CA-40B5-8EC4-2F6FAEFF4E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1750" y="2736850"/>
            <a:ext cx="2239963" cy="2768600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3FD2CBB4-0E5D-4413-9855-2F3EAB7BF0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2513" y="1514475"/>
            <a:ext cx="3035300" cy="2260600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7556C541-E8F6-4C0C-9D3E-604813E4CA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62513" y="3824288"/>
            <a:ext cx="3035300" cy="1681163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1A42DAC3-9319-4678-8496-8D7408B12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0496" y="1282700"/>
            <a:ext cx="2799907" cy="4455416"/>
          </a:xfrm>
        </p:spPr>
        <p:txBody>
          <a:bodyPr anchor="ctr">
            <a:normAutofit/>
          </a:bodyPr>
          <a:lstStyle/>
          <a:p>
            <a:r>
              <a:rPr lang="hu-HU" sz="2200">
                <a:latin typeface="+mn-lt"/>
              </a:rPr>
              <a:t>Iskolai étkeztetés: az iskolai menzára egy helyi családi vállalkozás szállítja az ebédet, aki saját készítésű zöldségkrémekkel, lekvárokkal és bio ételekkel gondoskodik arról, hogy minél egészségesebben étkezzenek diákjaink. </a:t>
            </a:r>
          </a:p>
        </p:txBody>
      </p:sp>
    </p:spTree>
    <p:extLst>
      <p:ext uri="{BB962C8B-B14F-4D97-AF65-F5344CB8AC3E}">
        <p14:creationId xmlns:p14="http://schemas.microsoft.com/office/powerpoint/2010/main" val="10779957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86295E7F-EA66-480B-B001-C8BE7CD61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0040" y="4892040"/>
            <a:ext cx="11548872" cy="1645920"/>
          </a:xfrm>
          <a:prstGeom prst="rect">
            <a:avLst/>
          </a:prstGeom>
          <a:solidFill>
            <a:srgbClr val="262626"/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8F4F4D3C-C387-44EF-9B4C-4B8185714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686" y="5091762"/>
            <a:ext cx="7484787" cy="12645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100">
                <a:solidFill>
                  <a:srgbClr val="FFFFFF"/>
                </a:solidFill>
              </a:rPr>
              <a:t>Iskolánk használt sütőolaj gyűjtőpont</a:t>
            </a:r>
          </a:p>
        </p:txBody>
      </p:sp>
      <p:pic>
        <p:nvPicPr>
          <p:cNvPr id="5" name="Tartalom helye 4" descr="A képen szöveg látható&#10;&#10;Automatikusan generált leírás">
            <a:extLst>
              <a:ext uri="{FF2B5EF4-FFF2-40B4-BE49-F238E27FC236}">
                <a16:creationId xmlns:a16="http://schemas.microsoft.com/office/drawing/2014/main" id="{4CB7C000-78D4-490A-8054-9E6B1D95AD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320040" y="320040"/>
            <a:ext cx="11548872" cy="4462272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126E481-B945-4179-BD79-05E96E9B2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991422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000">
                <a:solidFill>
                  <a:srgbClr val="FFFFFF"/>
                </a:solidFill>
              </a:rPr>
              <a:t>Diákjaink is komolyan veszik  a szelektív hulladékgyűjtés fontosságát. 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358996" y="307731"/>
            <a:ext cx="3378004" cy="3997637"/>
          </a:xfrm>
          <a:prstGeom prst="rect">
            <a:avLst/>
          </a:prstGeom>
          <a:noFill/>
        </p:spPr>
      </p:pic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114744" y="307731"/>
            <a:ext cx="4058514" cy="3997637"/>
          </a:xfrm>
          <a:prstGeom prst="rect">
            <a:avLst/>
          </a:prstGeom>
          <a:noFill/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17459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B35F886-1102-4486-830A-34F41439CE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DEFD1BC-7AD4-41EC-8E11-4E5E8AC541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B0E5C8B-3874-4B3C-BAD4-9EFE85FEAC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E7DA6224-9378-452F-A53A-DD0BF19724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DE869DF-C006-49F7-B9FF-0317F64E97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D200C16-6204-4580-AB37-7E94176D04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0DE7603-6DD0-4DB6-88FC-5402B9D4AA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Tartalom helye 5">
            <a:extLst>
              <a:ext uri="{FF2B5EF4-FFF2-40B4-BE49-F238E27FC236}">
                <a16:creationId xmlns:a16="http://schemas.microsoft.com/office/drawing/2014/main" id="{4853EA98-5B55-4740-9EE0-35F8AB9613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03504" y="417317"/>
            <a:ext cx="3549663" cy="3157838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975C268C-D419-4123-9FAD-0E2B7F9EE7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4192" y="584794"/>
            <a:ext cx="304800" cy="429768"/>
            <a:chOff x="215328" y="-46937"/>
            <a:chExt cx="304800" cy="2773841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A7E309C-A3BD-432E-8CB5-F0B6425281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F1F621C-4533-4835-ADE2-372F2763A0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EFC8245-5168-4DAF-930D-09A7BDDA6C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192ED34-5046-4043-AEF8-2DF7C4806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Kép 3">
            <a:extLst>
              <a:ext uri="{FF2B5EF4-FFF2-40B4-BE49-F238E27FC236}">
                <a16:creationId xmlns:a16="http://schemas.microsoft.com/office/drawing/2014/main" id="{1C23A62B-37CE-4C50-AE2E-4DE3CC1B48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"/>
          <a:stretch/>
        </p:blipFill>
        <p:spPr>
          <a:xfrm>
            <a:off x="4280448" y="406043"/>
            <a:ext cx="3549663" cy="3162873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Kép 7" descr="A képen fű, fa, kültéri látható&#10;&#10;Automatikusan generált leírás">
            <a:extLst>
              <a:ext uri="{FF2B5EF4-FFF2-40B4-BE49-F238E27FC236}">
                <a16:creationId xmlns:a16="http://schemas.microsoft.com/office/drawing/2014/main" id="{5797FB31-BD17-4818-B139-6C37D93D84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7949294" y="406043"/>
            <a:ext cx="3549663" cy="3162873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Cím 1">
            <a:extLst>
              <a:ext uri="{FF2B5EF4-FFF2-40B4-BE49-F238E27FC236}">
                <a16:creationId xmlns:a16="http://schemas.microsoft.com/office/drawing/2014/main" id="{AC281A53-E1C7-466E-98EE-2C9176D6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43" y="4250382"/>
            <a:ext cx="10849814" cy="1381609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Folytatódott</a:t>
            </a: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Anti </a:t>
            </a:r>
            <a:r>
              <a:rPr lang="en-US" sz="2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bácsi</a:t>
            </a: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7</a:t>
            </a: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éve</a:t>
            </a: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indított</a:t>
            </a: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hagyománya</a:t>
            </a: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: a </a:t>
            </a:r>
            <a:r>
              <a:rPr lang="en-US" sz="2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madáretetők</a:t>
            </a: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készítése</a:t>
            </a: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2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Iskolánk</a:t>
            </a: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már</a:t>
            </a: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több</a:t>
            </a: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, mint </a:t>
            </a:r>
            <a:r>
              <a:rPr lang="hu-HU" sz="2800" dirty="0">
                <a:solidFill>
                  <a:schemeClr val="bg1"/>
                </a:solidFill>
              </a:rPr>
              <a:t>9</a:t>
            </a: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madáretetőt</a:t>
            </a: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és</a:t>
            </a: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madárodút</a:t>
            </a: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készített</a:t>
            </a: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és</a:t>
            </a: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helyezett</a:t>
            </a: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el a </a:t>
            </a:r>
            <a:r>
              <a:rPr lang="en-US" sz="2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település</a:t>
            </a: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különböző</a:t>
            </a: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pontjain</a:t>
            </a:r>
            <a:endParaRPr lang="en-US" sz="2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9346968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7225DC22-2DCD-447E-8942-3C6A54EAA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800" dirty="0" err="1">
                <a:solidFill>
                  <a:srgbClr val="FFFFFF"/>
                </a:solidFill>
              </a:rPr>
              <a:t>Kis</a:t>
            </a:r>
            <a:r>
              <a:rPr lang="en-US" sz="3800" dirty="0">
                <a:solidFill>
                  <a:srgbClr val="FFFFFF"/>
                </a:solidFill>
              </a:rPr>
              <a:t> </a:t>
            </a:r>
            <a:r>
              <a:rPr lang="en-US" sz="3800" dirty="0" err="1">
                <a:solidFill>
                  <a:srgbClr val="FFFFFF"/>
                </a:solidFill>
              </a:rPr>
              <a:t>barátaink</a:t>
            </a:r>
            <a:r>
              <a:rPr lang="en-US" sz="3800" dirty="0">
                <a:solidFill>
                  <a:srgbClr val="FFFFFF"/>
                </a:solidFill>
              </a:rPr>
              <a:t> </a:t>
            </a:r>
            <a:r>
              <a:rPr lang="en-US" sz="3800" dirty="0" err="1">
                <a:solidFill>
                  <a:srgbClr val="FFFFFF"/>
                </a:solidFill>
              </a:rPr>
              <a:t>etetése</a:t>
            </a:r>
            <a:r>
              <a:rPr lang="en-US" sz="3800" dirty="0">
                <a:solidFill>
                  <a:srgbClr val="FFFFFF"/>
                </a:solidFill>
              </a:rPr>
              <a:t> </a:t>
            </a:r>
            <a:r>
              <a:rPr lang="en-US" sz="3800" dirty="0" err="1">
                <a:solidFill>
                  <a:srgbClr val="FFFFFF"/>
                </a:solidFill>
              </a:rPr>
              <a:t>egész</a:t>
            </a:r>
            <a:r>
              <a:rPr lang="en-US" sz="3800" dirty="0">
                <a:solidFill>
                  <a:srgbClr val="FFFFFF"/>
                </a:solidFill>
              </a:rPr>
              <a:t> </a:t>
            </a:r>
            <a:r>
              <a:rPr lang="en-US" sz="3800" dirty="0" err="1">
                <a:solidFill>
                  <a:srgbClr val="FFFFFF"/>
                </a:solidFill>
              </a:rPr>
              <a:t>éven</a:t>
            </a:r>
            <a:r>
              <a:rPr lang="en-US" sz="3800" dirty="0">
                <a:solidFill>
                  <a:srgbClr val="FFFFFF"/>
                </a:solidFill>
              </a:rPr>
              <a:t> </a:t>
            </a:r>
            <a:r>
              <a:rPr lang="en-US" sz="3800" dirty="0" err="1">
                <a:solidFill>
                  <a:srgbClr val="FFFFFF"/>
                </a:solidFill>
              </a:rPr>
              <a:t>át</a:t>
            </a:r>
            <a:r>
              <a:rPr lang="en-US" sz="3800" dirty="0">
                <a:solidFill>
                  <a:srgbClr val="FFFFFF"/>
                </a:solidFill>
              </a:rPr>
              <a:t> </a:t>
            </a:r>
            <a:r>
              <a:rPr lang="en-US" sz="3800" dirty="0" err="1">
                <a:solidFill>
                  <a:srgbClr val="FFFFFF"/>
                </a:solidFill>
              </a:rPr>
              <a:t>tartó</a:t>
            </a:r>
            <a:r>
              <a:rPr lang="en-US" sz="3800" dirty="0">
                <a:solidFill>
                  <a:srgbClr val="FFFFFF"/>
                </a:solidFill>
              </a:rPr>
              <a:t> </a:t>
            </a:r>
            <a:r>
              <a:rPr lang="en-US" sz="3800" dirty="0" err="1">
                <a:solidFill>
                  <a:srgbClr val="FFFFFF"/>
                </a:solidFill>
              </a:rPr>
              <a:t>projektünk</a:t>
            </a:r>
            <a:endParaRPr lang="en-US" sz="3800" dirty="0">
              <a:solidFill>
                <a:srgbClr val="FFFFFF"/>
              </a:solidFill>
            </a:endParaRP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CCFEFD3D-DDF2-4884-8691-DD7B6FB33E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040" y="366191"/>
            <a:ext cx="5455917" cy="3880717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C9F51E32-DD64-48C8-9628-CEE970E02F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6043" y="396979"/>
            <a:ext cx="5455917" cy="3819141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18342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Ökológia 16x9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6063758_TF03098889.potx" id="{5CC6B5B3-DACA-47E7-B6B8-5C5DFB3F9642}" vid="{1C70118D-302F-42AB-9A64-59D1B02380B8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TM04033925[[fn=Cseppecske]]</Template>
  <TotalTime>3664</TotalTime>
  <Words>2136</Words>
  <Application>Microsoft Office PowerPoint</Application>
  <PresentationFormat>Szélesvásznú</PresentationFormat>
  <Paragraphs>252</Paragraphs>
  <Slides>111</Slides>
  <Notes>6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2</vt:i4>
      </vt:variant>
      <vt:variant>
        <vt:lpstr>Diacímek</vt:lpstr>
      </vt:variant>
      <vt:variant>
        <vt:i4>111</vt:i4>
      </vt:variant>
    </vt:vector>
  </HeadingPairs>
  <TitlesOfParts>
    <vt:vector size="119" baseType="lpstr">
      <vt:lpstr>Arial</vt:lpstr>
      <vt:lpstr>Avenir Next LT Pro</vt:lpstr>
      <vt:lpstr>Calibri</vt:lpstr>
      <vt:lpstr>Calibri Light</vt:lpstr>
      <vt:lpstr>Corbel</vt:lpstr>
      <vt:lpstr>Wingdings</vt:lpstr>
      <vt:lpstr>Office-téma</vt:lpstr>
      <vt:lpstr>Ökológia 16x9</vt:lpstr>
      <vt:lpstr>ÖKOISKOLA</vt:lpstr>
      <vt:lpstr>PowerPoint-bemutató</vt:lpstr>
      <vt:lpstr>1.) Az iskolai öko napok, programok és témahetek, amelyek már évek óta megrendezésre kerülnek</vt:lpstr>
      <vt:lpstr>PowerPoint-bemutató</vt:lpstr>
      <vt:lpstr>PowerPoint-bemutató</vt:lpstr>
      <vt:lpstr>2.) Az egész éven át tartó és a mindennapjainkban jelen levő projektek, vállalások.</vt:lpstr>
      <vt:lpstr>  3.) Speciális fenntarthatóságra nevelés moduljaink, amelyek egy adott téma, cél köré csoportosulnak és változhatnak vagy, ha nagyon hasznosnak vagy népszerűnek bizonyulnak, akkor ismétlődhetnek is az évek során. </vt:lpstr>
      <vt:lpstr>Ökoiskola </vt:lpstr>
      <vt:lpstr>A nyári szünet után dunai biciklitúrával indítottuk az évet</vt:lpstr>
      <vt:lpstr>A napsütés és a víz mindenkit jókedvre hangol…</vt:lpstr>
      <vt:lpstr>Többen a vízbe is bemerészkedtek</vt:lpstr>
      <vt:lpstr>Így járt, aki nem akart fürödni…</vt:lpstr>
      <vt:lpstr>Ezután kedvenc hagyományunk a Naplemente túra következett</vt:lpstr>
      <vt:lpstr>És a 3 kedvecünk együtt: dunai röplabdázás a naplementében</vt:lpstr>
      <vt:lpstr>A tantermek őszi dekorációját, mint minden évben a diákok készítették, amelyhez természetes anyagokat és terméseket használtak fel </vt:lpstr>
      <vt:lpstr>Amikor csak tehetjük röplabdázunk. Ha kell vetődünk is….</vt:lpstr>
      <vt:lpstr>Szüreti felvonulás és mulatság, a díszek csupa természetes anyagból</vt:lpstr>
      <vt:lpstr>A szüreti felvonuláson iskolánkat a diákok minden évben tánccal képviselik </vt:lpstr>
      <vt:lpstr>A facsemeték ültetésébe hagyományosan bevonjuk a szülőket és a helyi vállalkozó gazdákat is </vt:lpstr>
      <vt:lpstr>Kora ősszel is folytatódtak biciklitúráink a kiskunlacházi dunapartra </vt:lpstr>
      <vt:lpstr>„Ki a szabadba” projektünk idén is folytatódott</vt:lpstr>
      <vt:lpstr>Október 23-ra emlékeznek a diákok</vt:lpstr>
      <vt:lpstr>Kedvenc Duna parti helyeinket késő ősszel is meglátogattuk</vt:lpstr>
      <vt:lpstr>Töklámpás faragó versenyt rendeztünk.  A remekműveket hosszú ideig csodálhattuk az iskola bejáratánál.</vt:lpstr>
      <vt:lpstr>A legrémisztőbb Halloweeni dekoráció</vt:lpstr>
      <vt:lpstr>Egy helyi vállalkozó meghívta csöppségeinket, hogy megismerjék a sertéstartás és feldolgozás csínját-bínját</vt:lpstr>
      <vt:lpstr>A tél sem rettent vissza minket a kirándulástól</vt:lpstr>
      <vt:lpstr>A Mikulás szobája idén is nyitva állt</vt:lpstr>
      <vt:lpstr>Mézeskalács figurákkal díszítjük a termeket az Advent jegyében</vt:lpstr>
      <vt:lpstr>Amit minden évben együtt sütünk a gyerekekkel. És persze alig várjuk, hogy leehessük…</vt:lpstr>
      <vt:lpstr>A szülői munkaközösség vezetőnk ismét elkészítette a Bethlehemi csodát csupa természetes anyagból</vt:lpstr>
      <vt:lpstr>Karácsonyi hagyomány őrzés </vt:lpstr>
      <vt:lpstr>A kultúrban is…</vt:lpstr>
      <vt:lpstr>Farsangi parádé</vt:lpstr>
      <vt:lpstr>A mesehősök</vt:lpstr>
      <vt:lpstr>A százegy gyönyörű dalmata</vt:lpstr>
      <vt:lpstr>Az idén is megrendezésre került az Egészséghét, amelynek keretében a következőkre fókuszáltunk:</vt:lpstr>
      <vt:lpstr>Az Egészséghét mottója: „Test, szellem és lélek egyensúlya” </vt:lpstr>
      <vt:lpstr>Saláta, nyers zöldség és joghurt az iskolai menzán</vt:lpstr>
      <vt:lpstr>Egészséges nassolni valók és a győztes alkotás</vt:lpstr>
      <vt:lpstr>Mindent megtudhattunk a gyógy- és fűszernövényekről, amit csak tudni lehet</vt:lpstr>
      <vt:lpstr>Nyeregbe ugrottunk az egészségünkért….</vt:lpstr>
      <vt:lpstr>Tánc előadással készültünk</vt:lpstr>
      <vt:lpstr>És meg is mutattuk mindenkinek.</vt:lpstr>
      <vt:lpstr>A legnépszerűbb harmonikus mozgásformák: jóga és thai chi. Van, amit kipróbáltunk és van, amit szájtátva figyeltünk. Jövőre már mi is úgy csináljuk, mint Kínában.</vt:lpstr>
      <vt:lpstr>A belső mosoly meditáció a gyógyító taoista rendszer egy formája, amely nemcsak testünk gyógyításában segít, hanem a tanulásban is.</vt:lpstr>
      <vt:lpstr>Kis falunk olyan szerencsés, hogy saját sópincénkben gyógyulhatnak és meditálhatnak az érdeklődők</vt:lpstr>
      <vt:lpstr>A fenntarthatóság-környezettudatosság témahete  minden évben az egyik legfontosabb projektünk. </vt:lpstr>
      <vt:lpstr>Hulladékgyűjtés</vt:lpstr>
      <vt:lpstr>Hulladékgyűjtés</vt:lpstr>
      <vt:lpstr>A nap hősei…</vt:lpstr>
      <vt:lpstr>A faültetés projekt iskolánk hagyománya</vt:lpstr>
      <vt:lpstr>Az idén is sort kerítettünk rá</vt:lpstr>
      <vt:lpstr>A fenntarthatóság jegyében rendszeresen fákat és virágokat ültetünk az iskolában és az utcán egy gyönyörűbb és élhetőbb környezetért</vt:lpstr>
      <vt:lpstr>Az idén is</vt:lpstr>
      <vt:lpstr>A BioFungi üzem falunk büszkesége és folyamatos együttműködésben áll iskolánkkal. A hagyományos fehér és barna csiperke mellett bio csiperkegombát, laskagombát, sárga laskagombát és déli tőkegombát  forgalmaznak, illetve komposztot is. A gombatermesztésben nem használnak vegyszereket, a gombát nem kezelik növényvédő szerekkel. A látogatás során a diákok megismerkedhettek a csiperkegomba komposzt gyártási folyamatával is.</vt:lpstr>
      <vt:lpstr>A fenntarthatóság jegyében a helyi gazdák munkájával, a falunkban zajló növénytermesztéssel és állattartással ismerkedtünk</vt:lpstr>
      <vt:lpstr>Báránylesőben…</vt:lpstr>
      <vt:lpstr> Az Öko tisztítószerek, tisztálkodószerek és szépségápolási termékek bemutatójára a diákok is hozhattak termékeket és ki is próbálhatták azokat. </vt:lpstr>
      <vt:lpstr>Pénztárcakímélő ÖKO tisztítószer tippekel is megismerkedhettünk</vt:lpstr>
      <vt:lpstr>A jó hangulatot a játékos vetélkedők biztosították</vt:lpstr>
      <vt:lpstr>A természetfotó pályázat nyertesei</vt:lpstr>
      <vt:lpstr>A természetfotó pályázat nyertesei</vt:lpstr>
      <vt:lpstr>Együtt szépítjük iskolánkat. Lefestettük a kerítést</vt:lpstr>
      <vt:lpstr>A Föld napját természetjárással ünnepeltük</vt:lpstr>
      <vt:lpstr>Kiskőrösre kirándultunk, ahol megnéztük a János Vitéz látogatóközpontot és az Old Car múzeumot</vt:lpstr>
      <vt:lpstr>És megcsodáltuk az Úttörténeti múzeum emlékeit is</vt:lpstr>
      <vt:lpstr>Tatára kirándultunk, ahol megcsodáltuk a Natura 2000 részét képező különleges madárvédelmi területeket, az Öregtavat, a várat, a gimnáziumot és a Lovardát</vt:lpstr>
      <vt:lpstr>Az Angol parkot és a műromot a Cseke tónál</vt:lpstr>
      <vt:lpstr>Megmásztunk minden sziklát</vt:lpstr>
      <vt:lpstr>És meglátogattuk a Fényes tanösvényt, ahol különleges és védett növény- és állatfajokkal ismerkedtünk meg</vt:lpstr>
      <vt:lpstr>Kipróbáltuk, hogy milyen is a Sárkányhajózás.  Nagyon ment !</vt:lpstr>
      <vt:lpstr>A gyermeknap meglepetései</vt:lpstr>
      <vt:lpstr>És hősei…</vt:lpstr>
      <vt:lpstr>Paprikáskrumpli készítés a szülőkkel és gyerekekkel</vt:lpstr>
      <vt:lpstr>A „Határtalanul” program keretében az idén is Erdélybe látogattunk, ahol a 7. osztályosok megismerkedhettek Erdély szépségeivel és az ott élő nemzettársaik életével</vt:lpstr>
      <vt:lpstr>Kirándultunk Nagyváradra, Segesvárra, Székelykeresztúrra, Homoródfürdőn borvizet kóstoltunk</vt:lpstr>
      <vt:lpstr>Ellátogattunk Székelyudvarhelyre és Kolozsvárra</vt:lpstr>
      <vt:lpstr>Megcsodáltuk a Békás-szorost</vt:lpstr>
      <vt:lpstr>És a Gyilkos-tavat</vt:lpstr>
      <vt:lpstr>Gyimesbükkön is jártunk, ahol szalagot kötöttünk az emlékhelyen</vt:lpstr>
      <vt:lpstr>Kirándultunk a Medve-tóhoz. Szerencsére medve nem jött…</vt:lpstr>
      <vt:lpstr>Gyalog mentünk fel a Madarasi Hargita csúcsára</vt:lpstr>
      <vt:lpstr>Hagyományos programunk a lövétei testvériskolánk meglátogatása </vt:lpstr>
      <vt:lpstr>Vendéglátóink minden alkalommal hagyományos népi táncaikat tanítják nekünk  </vt:lpstr>
      <vt:lpstr>Élveztük a parajdi sóbánya gyógyító levegőjét</vt:lpstr>
      <vt:lpstr>A ballagó osztály utolsó kirándulása</vt:lpstr>
      <vt:lpstr>Ökoiskola </vt:lpstr>
      <vt:lpstr>Mindennapi projektjeink</vt:lpstr>
      <vt:lpstr>Mindennapi ökomoduljaink</vt:lpstr>
      <vt:lpstr>Gyógynövénykertünkben megtalálhatóak a leggyakoribb gyógynövények: citromfű, kakukkfű, oregánó, borsmenta, curry, zsálya, petrezselyem, bodza stb. amelyekből bátran lopkodunk a gyógyteáinkhoz. </vt:lpstr>
      <vt:lpstr>A metélőhagymával rendszeresen megszórjuk az uzsonnánkat és, ha még marad néhány, akkor kertünk virágaként is szolgál</vt:lpstr>
      <vt:lpstr>A kertészkedés során is környezet-tudatosak vagyunk: egész éveben tárolókban gyűjtjük az esővizet és azzal locsoljuk kis gyógynövénykertünket.</vt:lpstr>
      <vt:lpstr>Az iskolakertben mindig van virág.</vt:lpstr>
      <vt:lpstr>Iskolai étkeztetés: az iskolai menzára egy helyi családi vállalkozás szállítja az ebédet, aki saját készítésű zöldségkrémekkel, lekvárokkal és bio ételekkel gondoskodik arról, hogy minél egészségesebben étkezzenek diákjaink. </vt:lpstr>
      <vt:lpstr>Iskolánk használt sütőolaj gyűjtőpont</vt:lpstr>
      <vt:lpstr>Diákjaink is komolyan veszik  a szelektív hulladékgyűjtés fontosságát. </vt:lpstr>
      <vt:lpstr>Folytatódott Anti bácsi 7 éve indított hagyománya: a madáretetők készítése. Iskolánk már több, mint 9 madáretetőt és madárodút készített és helyezett el a település különböző pontjain</vt:lpstr>
      <vt:lpstr>Kis barátaink etetése egész éven át tartó projektünk</vt:lpstr>
      <vt:lpstr>Az iskolagyümölcs program továbbra is népszerű: „Minden nap egy alma, az orvost távol tartja…”</vt:lpstr>
      <vt:lpstr>A takarításhoz öko tisztítószereket használunk</vt:lpstr>
      <vt:lpstr>Nyomon követjük és megünnepeljünk, ha a fácskáink növekednek</vt:lpstr>
      <vt:lpstr>A madárbarát kertben ehetnek és ihatnak is kis barátaink</vt:lpstr>
      <vt:lpstr>Településünk kincse az áporkai Cseke sziget, amelyet az évek során számos iskolai kirándulás, közösségi program alkalmával meglátogattunk. Jókat ettünk és gyönyörködtünk a naplementében.</vt:lpstr>
      <vt:lpstr>Ökoiskola </vt:lpstr>
      <vt:lpstr>Speciális fenntarthatóságra nevelés moduljaink</vt:lpstr>
      <vt:lpstr>Speciális fenntarthatóságra nevelés moduljaink</vt:lpstr>
      <vt:lpstr>Speciális fenntarthatóságra nevelés moduljaink</vt:lpstr>
      <vt:lpstr>Speciális fenntarthatóságra nevelés moduljaink</vt:lpstr>
      <vt:lpstr>Speciális fenntarthatóságra nevelés moduljaink</vt:lpstr>
      <vt:lpstr>Speciális fenntarthatóságra nevelés moduljaink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user</dc:creator>
  <cp:lastModifiedBy>Sándor Rendszergazda</cp:lastModifiedBy>
  <cp:revision>374</cp:revision>
  <dcterms:created xsi:type="dcterms:W3CDTF">2016-06-21T07:20:56Z</dcterms:created>
  <dcterms:modified xsi:type="dcterms:W3CDTF">2021-05-03T05:29:24Z</dcterms:modified>
</cp:coreProperties>
</file>