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8" r:id="rId1"/>
    <p:sldMasterId id="2147484440" r:id="rId2"/>
    <p:sldMasterId id="2147484452" r:id="rId3"/>
  </p:sldMasterIdLst>
  <p:notesMasterIdLst>
    <p:notesMasterId r:id="rId74"/>
  </p:notesMasterIdLst>
  <p:sldIdLst>
    <p:sldId id="258" r:id="rId4"/>
    <p:sldId id="307" r:id="rId5"/>
    <p:sldId id="457" r:id="rId6"/>
    <p:sldId id="558" r:id="rId7"/>
    <p:sldId id="458" r:id="rId8"/>
    <p:sldId id="459" r:id="rId9"/>
    <p:sldId id="269" r:id="rId10"/>
    <p:sldId id="574" r:id="rId11"/>
    <p:sldId id="557" r:id="rId12"/>
    <p:sldId id="575" r:id="rId13"/>
    <p:sldId id="349" r:id="rId14"/>
    <p:sldId id="562" r:id="rId15"/>
    <p:sldId id="260" r:id="rId16"/>
    <p:sldId id="438" r:id="rId17"/>
    <p:sldId id="536" r:id="rId18"/>
    <p:sldId id="537" r:id="rId19"/>
    <p:sldId id="549" r:id="rId20"/>
    <p:sldId id="548" r:id="rId21"/>
    <p:sldId id="523" r:id="rId22"/>
    <p:sldId id="524" r:id="rId23"/>
    <p:sldId id="525" r:id="rId24"/>
    <p:sldId id="527" r:id="rId25"/>
    <p:sldId id="360" r:id="rId26"/>
    <p:sldId id="625" r:id="rId27"/>
    <p:sldId id="528" r:id="rId28"/>
    <p:sldId id="529" r:id="rId29"/>
    <p:sldId id="577" r:id="rId30"/>
    <p:sldId id="576" r:id="rId31"/>
    <p:sldId id="546" r:id="rId32"/>
    <p:sldId id="547" r:id="rId33"/>
    <p:sldId id="624" r:id="rId34"/>
    <p:sldId id="531" r:id="rId35"/>
    <p:sldId id="530" r:id="rId36"/>
    <p:sldId id="532" r:id="rId37"/>
    <p:sldId id="534" r:id="rId38"/>
    <p:sldId id="535" r:id="rId39"/>
    <p:sldId id="545" r:id="rId40"/>
    <p:sldId id="501" r:id="rId41"/>
    <p:sldId id="563" r:id="rId42"/>
    <p:sldId id="564" r:id="rId43"/>
    <p:sldId id="565" r:id="rId44"/>
    <p:sldId id="567" r:id="rId45"/>
    <p:sldId id="559" r:id="rId46"/>
    <p:sldId id="571" r:id="rId47"/>
    <p:sldId id="561" r:id="rId48"/>
    <p:sldId id="572" r:id="rId49"/>
    <p:sldId id="570" r:id="rId50"/>
    <p:sldId id="568" r:id="rId51"/>
    <p:sldId id="541" r:id="rId52"/>
    <p:sldId id="540" r:id="rId53"/>
    <p:sldId id="517" r:id="rId54"/>
    <p:sldId id="288" r:id="rId55"/>
    <p:sldId id="455" r:id="rId56"/>
    <p:sldId id="441" r:id="rId57"/>
    <p:sldId id="451" r:id="rId58"/>
    <p:sldId id="500" r:id="rId59"/>
    <p:sldId id="503" r:id="rId60"/>
    <p:sldId id="504" r:id="rId61"/>
    <p:sldId id="450" r:id="rId62"/>
    <p:sldId id="578" r:id="rId63"/>
    <p:sldId id="359" r:id="rId64"/>
    <p:sldId id="375" r:id="rId65"/>
    <p:sldId id="569" r:id="rId66"/>
    <p:sldId id="456" r:id="rId67"/>
    <p:sldId id="626" r:id="rId68"/>
    <p:sldId id="448" r:id="rId69"/>
    <p:sldId id="627" r:id="rId70"/>
    <p:sldId id="446" r:id="rId71"/>
    <p:sldId id="443" r:id="rId72"/>
    <p:sldId id="449" r:id="rId7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TES Anita" initials="HA" lastIdx="1" clrIdx="0">
    <p:extLst>
      <p:ext uri="{19B8F6BF-5375-455C-9EA6-DF929625EA0E}">
        <p15:presenceInfo xmlns:p15="http://schemas.microsoft.com/office/powerpoint/2012/main" userId="S::a.hites@chiesi.com::3043b77f-cf46-4252-b3dd-e38a1e5ee9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1" autoAdjust="0"/>
    <p:restoredTop sz="59708" autoAdjust="0"/>
  </p:normalViewPr>
  <p:slideViewPr>
    <p:cSldViewPr snapToGrid="0">
      <p:cViewPr varScale="1">
        <p:scale>
          <a:sx n="114" d="100"/>
          <a:sy n="114" d="100"/>
        </p:scale>
        <p:origin x="1716" y="120"/>
      </p:cViewPr>
      <p:guideLst/>
    </p:cSldViewPr>
  </p:slideViewPr>
  <p:outlineViewPr>
    <p:cViewPr>
      <p:scale>
        <a:sx n="33" d="100"/>
        <a:sy n="33" d="100"/>
      </p:scale>
      <p:origin x="0" y="-85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65EE8-FD76-4B8B-B819-87874E3987C1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AA043-77CD-46B2-9493-2A733D3AED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5628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3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AA043-77CD-46B2-9493-2A733D3AEDB2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197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69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472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3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471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088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19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pic>
        <p:nvPicPr>
          <p:cNvPr id="8" name="Kép 7" descr="Fehér felhőpárnák a kék é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Kép 9" descr="Növénypalánta közelképe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Kép 10" descr="Hullámok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165FA-A1BA-4E17-8B3B-60B3017D3273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4752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pic>
        <p:nvPicPr>
          <p:cNvPr id="11" name="Kép 10" descr="Zöld növények közelképe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Kép 8" descr="Hullámok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AC18CF-0006-448F-BEB2-B66505698739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40886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AB8D3C-AB1F-46EE-99F7-0BD6C4A3B842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45041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6A02CC-EB3F-46FF-90B2-E3BD70AFC743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9114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1182B0-5568-4C46-A935-07C0900DB08B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1590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089B39-B261-4376-A298-27AF7EC6C928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42227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095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0942C5-B0C9-4B82-8864-98AA4A27F206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32263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FBC129-3297-490E-85E9-09FFFBB64853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11762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4480E3-4A7D-406C-B9B6-265F1EC57032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1739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84DBC7-312D-4369-8E9B-E0F411145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999F1E6-463A-4B06-B455-FB29A0E9B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5C3CF45-81C8-4794-A9A7-73E16DCE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418E5C1-FCDA-4090-A26F-F877FED12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D0CF056-1E90-4B3F-8C8A-EAE7087E2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9349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C6C48A-8EED-4001-A171-8072776B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B9E8564-3210-4557-BF2C-A1EB6CE24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E6E3726-6E4D-4AF6-8E8A-EFF7F59F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8044994-D377-4DE0-B484-7367D8F3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9341694-A4F6-401A-A690-740862879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8342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A9DDBF-889B-4742-94C9-9A90F6C9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4D81A7C-DBD9-4F64-86BB-5911AB6E6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2EEEDF5-901D-40B1-91CF-92B7AF3F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F37E821-5907-4118-A96D-E5E0AFD6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C5686EE-FD62-45F2-8B01-887191EB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7782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4B93FC-ACDB-47D8-ACE9-34507A9F3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1C5E00-9658-4EDA-ADD2-2D5BEFEDC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E8FEB5A-0650-4966-962F-F48484767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D820E7-4B49-4052-8BDC-36BC7ED4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601B301-132E-4F57-AA73-13E571A9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E0AA15C-BFB6-4CC4-9961-774A0375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065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60FB6C-0599-494B-9960-47BCFAC08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ADFB552-C51B-48D5-AFB9-D38130793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103BBCC-23B2-4D2F-A1A4-ECF9FD3E0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A086E1D-A38B-4738-B3D2-868FFBCBD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07127C4-99BB-46F2-8E15-D630A7666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7284403-CD1E-4C0E-B757-5BB847FB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1E5BE0C-274E-4AD2-9268-34DFDCE3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930C5EA-E2E2-4A99-BE90-5C1699F7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4104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5CE39B-70F1-4A77-AFAC-1FCB252B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F6398D6-392C-423F-9A4C-18EF367C6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D16B21D-6350-48EC-9043-0A68F758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920A7D6-C6B4-4BEF-B922-E7DD4D9C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3919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5DA72D2-76EB-437F-A53E-ED238A28E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AD9D7D8-3195-4A1D-804B-C7AE3766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C7F751A-797D-4569-A70D-B9490332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959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0431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0BA918-FBE1-46FF-99B4-C9A4836C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D4E521-B87F-4951-B3FC-727EFC17F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5518143-0DD6-4F8D-A6D1-402C9A7EE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B10049B-C387-4956-89C4-A0614F0A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E106ED5-4352-4BCF-BF5A-5E31A56D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75B0600-1B3B-4EC3-964E-FCEF2542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4287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CE1D14-BCE9-488F-AEDC-72F6EDB5E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A6A4262-EC0C-498B-83F7-D9BC1C575F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F3C8377-7FFC-4C44-A2C3-AFF626444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5E3DA0E-D82A-480B-9ED1-9043D2F7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87388F5-BB4A-4550-9827-EFAA915A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85FEACB-B8E0-44E1-AEFC-2ABBD25A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450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1F2466-9253-49CD-BAB1-C146EC0C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4978CD9-3329-4D97-BA0B-D5DC1F25E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A204409-1773-4AD8-A942-FD61DFB0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10EEF52-177A-43E9-9CEF-AB9E11345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D50CE63-9CD5-4CDC-B852-9F92BACD0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7570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7A695BC-83BD-4EBB-BE17-49A69AB426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D146AD6-3916-4420-A43E-B10058F48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0838A0B-7626-4ECF-91D5-D27E033A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B0E774-BC5A-4062-8771-830893BC0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AD5B8D-E2DA-411F-A87C-D11C9E5B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5220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91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102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194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771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328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932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C3692-68D8-4252-9702-6CA9BDA5BF84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62554-717D-48C0-A351-77E07B4FCF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7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1" name="Téglalap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F8DD3DA-C9AD-49E7-9BF4-2A59343B1F35}" type="datetime1">
              <a:rPr lang="hu-HU" noProof="0" smtClean="0"/>
              <a:t>2021. 05. 03.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356840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4066238-D129-4AE4-9C65-502D9995E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A40C53E-EADD-4F13-AC79-C0F077AA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E69C13F-C063-4944-BF2D-26AB10AF48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C658-A71F-4002-87A9-F16BB6238BAA}" type="datetimeFigureOut">
              <a:rPr lang="hu-HU" smtClean="0"/>
              <a:t>2021. 05. 03.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4D198D9-E180-46D3-954F-50ADEFC83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D94EEC6-7B8B-4022-8B8C-0EDC20736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D567-B002-49E1-AE71-E5C042FBD6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941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s://kornyezetvedelem.weebly.com/karbon-laacutebnyom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Relationship Id="rId9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51777" y="1724892"/>
            <a:ext cx="4846320" cy="945572"/>
          </a:xfrm>
        </p:spPr>
        <p:txBody>
          <a:bodyPr rtlCol="0"/>
          <a:lstStyle/>
          <a:p>
            <a:r>
              <a:rPr lang="hu-HU" dirty="0"/>
              <a:t>ÖKOISKOLA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1777" y="3086101"/>
            <a:ext cx="4846320" cy="2743850"/>
          </a:xfrm>
        </p:spPr>
        <p:txBody>
          <a:bodyPr rtlCol="0">
            <a:normAutofit/>
          </a:bodyPr>
          <a:lstStyle/>
          <a:p>
            <a:r>
              <a:rPr lang="hu-HU" b="1" dirty="0"/>
              <a:t>ÁPORKAI ÁLTALÁNOS ISKOLA MUNKATERVE ALAPJÁN MEGVALÓSULT ÖKOPROGRAMOK</a:t>
            </a:r>
          </a:p>
          <a:p>
            <a:endParaRPr lang="hu-HU" b="1" dirty="0"/>
          </a:p>
          <a:p>
            <a:r>
              <a:rPr lang="hu-HU" b="1" dirty="0"/>
              <a:t> 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2019/2020</a:t>
            </a:r>
            <a:r>
              <a:rPr lang="hu-HU" b="1" dirty="0"/>
              <a:t>  TANÉV</a:t>
            </a:r>
          </a:p>
          <a:p>
            <a:pPr algn="ctr"/>
            <a:endParaRPr lang="hu-HU" b="1" dirty="0"/>
          </a:p>
          <a:p>
            <a:pPr rtl="0"/>
            <a:endParaRPr lang="hu-HU" dirty="0"/>
          </a:p>
          <a:p>
            <a:pPr rtl="0"/>
            <a:r>
              <a:rPr lang="hu-HU" dirty="0"/>
              <a:t>Külön köszönet </a:t>
            </a:r>
            <a:r>
              <a:rPr lang="hu-HU" dirty="0" err="1"/>
              <a:t>Kácser</a:t>
            </a:r>
            <a:r>
              <a:rPr lang="hu-HU" dirty="0"/>
              <a:t> Móninak a rengeteg fényképért és odaadó munkájáért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38D519C-6915-486E-BBD9-614C077A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„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 a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szabadba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projektünk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idén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folytatódott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10">
            <a:extLst>
              <a:ext uri="{FF2B5EF4-FFF2-40B4-BE49-F238E27FC236}">
                <a16:creationId xmlns:a16="http://schemas.microsoft.com/office/drawing/2014/main" id="{019E645A-E742-403F-BF80-FF208C78A1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AD6CA0E-4E61-4472-B7B7-25D15873E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B9B5FC1-402A-4B0F-B40A-1B023F039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1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 </a:t>
            </a:r>
            <a:r>
              <a:rPr lang="hu-HU" sz="2600" dirty="0"/>
              <a:t>ősz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folyamán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havi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rendszerességgel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gyalogtúrákat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és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biciklitúrákat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szervez</a:t>
            </a:r>
            <a:r>
              <a:rPr lang="hu-HU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ünk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gyerekek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nagy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örömére</a:t>
            </a:r>
            <a:r>
              <a:rPr lang="hu-HU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ahol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természetes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környezetükben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ismerhet</a:t>
            </a:r>
            <a:r>
              <a:rPr lang="hu-HU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ték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meg a</a:t>
            </a:r>
            <a:r>
              <a:rPr lang="hu-HU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helyi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növény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állatvilágot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1373710A-EF4D-45AB-8569-9916E4479F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3DCD493C-963A-437D-A600-41729DA1A8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093464" y="-1"/>
            <a:ext cx="4059936" cy="424281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289442E-2018-4F77-938F-B16308453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542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A4ADA02-2B98-4484-9BFB-482D6054E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879" y="317238"/>
            <a:ext cx="3163760" cy="3410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600" dirty="0"/>
              <a:t>A diákok és szülők most is saját maguk készítették el a tantermek őszi dekorációját, amelyhez természetes anyagokat és terméseket használtak fel.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187E49B-6CF5-4F39-B008-686C8D0D3B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840" y="328625"/>
            <a:ext cx="3712785" cy="465774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69C0274-F66F-4390-8228-2046356167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0" y="3261802"/>
            <a:ext cx="3932237" cy="260718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C8E104F-CA20-4CEB-A51B-19BA5DC578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00" y="227470"/>
            <a:ext cx="3712786" cy="295681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C166C9A-EA55-4D7F-A90F-D2CDCE1C41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12" y="4565395"/>
            <a:ext cx="2280401" cy="223837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6E05836-14FE-4FB2-9D53-D619394A90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670" y="3727938"/>
            <a:ext cx="325283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176165-F6D9-43A5-8023-A59927DDA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Facsemetét ültetünk az iskolakertben</a:t>
            </a:r>
          </a:p>
        </p:txBody>
      </p:sp>
      <p:pic>
        <p:nvPicPr>
          <p:cNvPr id="5" name="Tartalom helye 4" descr="A képen fa, fű, kültéri, személyek látható&#10;&#10;Automatikusan generált leírás">
            <a:extLst>
              <a:ext uri="{FF2B5EF4-FFF2-40B4-BE49-F238E27FC236}">
                <a16:creationId xmlns:a16="http://schemas.microsoft.com/office/drawing/2014/main" id="{C1479A2E-954A-4E31-A3A2-0456E65B9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320749"/>
            <a:ext cx="5212080" cy="3856948"/>
          </a:xfrm>
          <a:prstGeom prst="rect">
            <a:avLst/>
          </a:prstGeom>
        </p:spPr>
      </p:pic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 descr="A képen fa, kültéri, fű, sport látható&#10;&#10;Automatikusan generált leírás">
            <a:extLst>
              <a:ext uri="{FF2B5EF4-FFF2-40B4-BE49-F238E27FC236}">
                <a16:creationId xmlns:a16="http://schemas.microsoft.com/office/drawing/2014/main" id="{4FA02779-D542-4115-AB68-BFB25D1C0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70320" y="320109"/>
            <a:ext cx="5212080" cy="38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2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A028DC9-D993-435A-9D40-9C167C98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évek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óta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méltán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népszerű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hagyományőrző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szüreti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felvonuláson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altLang="hu-HU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skolánkat</a:t>
            </a:r>
            <a:r>
              <a:rPr lang="en-US" altLang="hu-HU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altLang="hu-HU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diákok</a:t>
            </a:r>
            <a:r>
              <a:rPr lang="en-US" altLang="hu-HU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hu-HU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hagyományos</a:t>
            </a:r>
            <a:r>
              <a:rPr lang="en-US" altLang="hu-HU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hu-HU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tánc-csokorral</a:t>
            </a:r>
            <a:r>
              <a:rPr lang="en-US" altLang="hu-HU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hu-HU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képviselték</a:t>
            </a:r>
            <a:r>
              <a:rPr lang="en-US" altLang="hu-HU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901AB5C0-2F2C-4B63-9AD3-539B986353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41AE19F-768E-4B70-AA11-088886455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2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rtalom helye 12" descr="A képen kültéri, fa, út, sport látható&#10;&#10;Automatikusan generált leírás">
            <a:extLst>
              <a:ext uri="{FF2B5EF4-FFF2-40B4-BE49-F238E27FC236}">
                <a16:creationId xmlns:a16="http://schemas.microsoft.com/office/drawing/2014/main" id="{33585A59-9D78-4625-98B2-20F1C884A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7"/>
            <a:ext cx="12192000" cy="6855958"/>
          </a:xfrm>
          <a:prstGeom prst="rect">
            <a:avLst/>
          </a:prstGeom>
        </p:spPr>
      </p:pic>
      <p:sp>
        <p:nvSpPr>
          <p:cNvPr id="15" name="Cím 14">
            <a:extLst>
              <a:ext uri="{FF2B5EF4-FFF2-40B4-BE49-F238E27FC236}">
                <a16:creationId xmlns:a16="http://schemas.microsoft.com/office/drawing/2014/main" id="{F7131CA2-3103-4FB5-8A84-41A7000A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007335"/>
            <a:ext cx="6455833" cy="14979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Természetesen nagy sikerrel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31DE877-F359-46EE-BF85-F66C920E28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23" name="Kép 22" descr="A képen fa, kültéri látható&#10;&#10;Automatikusan generált leírás">
            <a:extLst>
              <a:ext uri="{FF2B5EF4-FFF2-40B4-BE49-F238E27FC236}">
                <a16:creationId xmlns:a16="http://schemas.microsoft.com/office/drawing/2014/main" id="{9813897F-F6BE-44DB-8EC5-F8D16E76D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904" y="1584501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0034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6">
            <a:extLst>
              <a:ext uri="{FF2B5EF4-FFF2-40B4-BE49-F238E27FC236}">
                <a16:creationId xmlns:a16="http://schemas.microsoft.com/office/drawing/2014/main" id="{D7DC14DB-B8F9-4B8E-BB6F-1CC0293C9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48C5EC73-3999-4CE9-A304-0A33B4311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30">
            <a:extLst>
              <a:ext uri="{FF2B5EF4-FFF2-40B4-BE49-F238E27FC236}">
                <a16:creationId xmlns:a16="http://schemas.microsoft.com/office/drawing/2014/main" id="{EB9A272B-67F2-46A4-B06F-101732A5F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8EF83DF-E89A-4293-94F8-248AE6FFA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9003F16D-B722-422C-868F-66445FB7D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708FAAE-788F-421F-A2EB-632D835FE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D77B41AC-EB78-4F9A-9231-5D206904A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0EE776E-342A-4022-AAB0-FD4485EE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BAE954-49B9-4847-8618-F1B4BFFC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C53C5CC4-5617-42A0-BCF5-179400E1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0937"/>
            <a:ext cx="10868022" cy="129315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És a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jól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megérdemelt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dínomdánom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sem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maradhat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el… </a:t>
            </a:r>
            <a:br>
              <a:rPr lang="hu-HU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díszítés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természetes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anyagokból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és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fűszerekből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készült</a:t>
            </a: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15D645-CAC7-46F1-BA18-D731D0890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268E0-ACCF-492F-8275-1F0AA256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11B9E42-44B3-4EBD-8F71-13C6ED340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63748F2-877D-4C3C-8AEB-59CC1F70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39D52DA-0AA6-474D-966F-FB4C5F5B5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D800825-8618-4241-8589-CB2AE17CF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Tartalom helye 4" descr="A képen személy, asztal, személyek, étkezés látható&#10;&#10;Automatikusan generált leírás">
            <a:extLst>
              <a:ext uri="{FF2B5EF4-FFF2-40B4-BE49-F238E27FC236}">
                <a16:creationId xmlns:a16="http://schemas.microsoft.com/office/drawing/2014/main" id="{2C00097F-CD07-4295-B028-56106CA195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18196" y="2511512"/>
            <a:ext cx="3997214" cy="355598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179F18E-58CC-4A89-979E-34AC693B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3069202"/>
            <a:ext cx="304800" cy="429768"/>
            <a:chOff x="215328" y="-46937"/>
            <a:chExt cx="304800" cy="277384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D07F5E0-56E3-4C0B-87D3-3C1C03DD1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FEA19CE-000C-4F9C-9DF4-D1E8A03F9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A5452EE-DDDB-4EEF-8570-B0FA6C98B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48CC4D6-CE8A-4006-834E-52FCCF74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Kép 6">
            <a:extLst>
              <a:ext uri="{FF2B5EF4-FFF2-40B4-BE49-F238E27FC236}">
                <a16:creationId xmlns:a16="http://schemas.microsoft.com/office/drawing/2014/main" id="{AA239314-F19E-4527-9278-B422AEC59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633" y="2540657"/>
            <a:ext cx="3990851" cy="3555987"/>
          </a:xfrm>
          <a:prstGeom prst="rect">
            <a:avLst/>
          </a:prstGeom>
        </p:spPr>
      </p:pic>
      <p:pic>
        <p:nvPicPr>
          <p:cNvPr id="9" name="Kép 8" descr="A képen növény, beltéri látható&#10;&#10;Automatikusan generált leírás">
            <a:extLst>
              <a:ext uri="{FF2B5EF4-FFF2-40B4-BE49-F238E27FC236}">
                <a16:creationId xmlns:a16="http://schemas.microsoft.com/office/drawing/2014/main" id="{BDC5450C-373F-43E5-908C-751F3B6E97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294" y="2514335"/>
            <a:ext cx="4029516" cy="359043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C953D31-C1A7-4FC4-8CDF-85E2F34A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0F141FE-87E1-4A1E-97A5-B072042E0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523F37A-A07A-4CAC-AFC1-3FA4FD4BF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88A387D-82C8-40B7-BADA-6BDBD9B3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EB29A9F-593B-416C-AC64-DE56AE976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4A393C6-4F1D-4472-A646-B2BADD561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5392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943D9E2-21E7-466C-A39E-938E8EB2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61" y="5468754"/>
            <a:ext cx="8804444" cy="101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Az </a:t>
            </a:r>
            <a:r>
              <a:rPr lang="en-US" sz="3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idén</a:t>
            </a:r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3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megrendezésre</a:t>
            </a:r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került</a:t>
            </a:r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Liba</a:t>
            </a:r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nap</a:t>
            </a:r>
            <a:r>
              <a:rPr lang="hu-HU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tánc</a:t>
            </a:r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móka</a:t>
            </a:r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3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kacagás</a:t>
            </a:r>
            <a:endParaRPr lang="en-US" sz="33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ED205E1-273B-418D-800A-707D434C4A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D911832-3957-4994-9553-6D381EFA3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9B5692D-F199-4B30-BA5D-22377774D5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3502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D5427A5-7D6D-44B8-A3C2-E6B87A718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" y="1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684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ED3FE30F-0F14-477C-911A-090DDA23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10591109" cy="17778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dirty="0" err="1"/>
              <a:t>Rendszeresen</a:t>
            </a:r>
            <a:r>
              <a:rPr lang="en-US" sz="2800" dirty="0"/>
              <a:t> </a:t>
            </a:r>
            <a:r>
              <a:rPr lang="en-US" sz="2800" dirty="0" err="1"/>
              <a:t>részt</a:t>
            </a:r>
            <a:r>
              <a:rPr lang="en-US" sz="2800" dirty="0"/>
              <a:t> </a:t>
            </a:r>
            <a:r>
              <a:rPr lang="en-US" sz="2800" dirty="0" err="1"/>
              <a:t>veszünk</a:t>
            </a:r>
            <a:r>
              <a:rPr lang="en-US" sz="2800" dirty="0"/>
              <a:t> a </a:t>
            </a:r>
            <a:r>
              <a:rPr lang="en-US" sz="2800" dirty="0" err="1"/>
              <a:t>megyei</a:t>
            </a:r>
            <a:r>
              <a:rPr lang="en-US" sz="2800" dirty="0"/>
              <a:t> </a:t>
            </a:r>
            <a:r>
              <a:rPr lang="en-US" sz="2800" dirty="0" err="1"/>
              <a:t>futóversenyeken</a:t>
            </a:r>
            <a:r>
              <a:rPr lang="en-US" sz="2800" dirty="0"/>
              <a:t> </a:t>
            </a:r>
            <a:r>
              <a:rPr lang="en-US" sz="2800" dirty="0" err="1"/>
              <a:t>és</a:t>
            </a:r>
            <a:r>
              <a:rPr lang="en-US" sz="2800" dirty="0"/>
              <a:t> </a:t>
            </a:r>
            <a:r>
              <a:rPr lang="en-US" sz="2800" dirty="0" err="1"/>
              <a:t>atlétikai</a:t>
            </a:r>
            <a:r>
              <a:rPr lang="en-US" sz="2800" dirty="0"/>
              <a:t> </a:t>
            </a:r>
            <a:r>
              <a:rPr lang="hu-HU" sz="2800" dirty="0"/>
              <a:t>versenyeken</a:t>
            </a:r>
            <a:r>
              <a:rPr lang="en-US" sz="2800" dirty="0"/>
              <a:t>, </a:t>
            </a:r>
            <a:r>
              <a:rPr lang="en-US" sz="2800" dirty="0" err="1"/>
              <a:t>hogy</a:t>
            </a:r>
            <a:r>
              <a:rPr lang="en-US" sz="2800" dirty="0"/>
              <a:t> </a:t>
            </a:r>
            <a:r>
              <a:rPr lang="en-US" sz="2800" dirty="0" err="1"/>
              <a:t>mozgásban</a:t>
            </a:r>
            <a:r>
              <a:rPr lang="en-US" sz="2800" dirty="0"/>
              <a:t> </a:t>
            </a:r>
            <a:r>
              <a:rPr lang="en-US" sz="2800" dirty="0" err="1"/>
              <a:t>maradjunk</a:t>
            </a:r>
            <a:endParaRPr lang="en-US" sz="2800" dirty="0"/>
          </a:p>
        </p:txBody>
      </p:sp>
      <p:pic>
        <p:nvPicPr>
          <p:cNvPr id="7" name="Kép 6" descr="A képen égbolt, személy, fű, kültéri látható&#10;&#10;Automatikusan generált leírás">
            <a:extLst>
              <a:ext uri="{FF2B5EF4-FFF2-40B4-BE49-F238E27FC236}">
                <a16:creationId xmlns:a16="http://schemas.microsoft.com/office/drawing/2014/main" id="{766AD48D-8A07-4FFA-BD35-4467394A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2627D89-5FEC-4E2D-899F-A59BE5FB01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8648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2388" y="509667"/>
            <a:ext cx="9985612" cy="5696262"/>
          </a:xfrm>
        </p:spPr>
        <p:txBody>
          <a:bodyPr>
            <a:normAutofit lnSpcReduction="10000"/>
          </a:bodyPr>
          <a:lstStyle/>
          <a:p>
            <a:pPr algn="l"/>
            <a:r>
              <a:rPr lang="hu-HU" sz="2600" b="1" dirty="0"/>
              <a:t>Az idei évben is sikeresen megvalósítottunk sok az ÖKO iskola munkatervben vállalt tervet és programot.</a:t>
            </a:r>
          </a:p>
          <a:p>
            <a:pPr algn="l"/>
            <a:r>
              <a:rPr lang="hu-HU" sz="2600" b="1" dirty="0"/>
              <a:t>Sajnos azonban a Covid19 miatt nagyon sok már hagyománnyá vált program, illetve témahét elmaradt.</a:t>
            </a:r>
          </a:p>
          <a:p>
            <a:pPr algn="l"/>
            <a:r>
              <a:rPr lang="hu-HU" sz="2600" b="1" dirty="0"/>
              <a:t>A fenntartható fejlődés és környezettudatosság jegyében vállalt feladatokat 3 fő csoportba sorolhatjuk:</a:t>
            </a:r>
          </a:p>
          <a:p>
            <a:pPr algn="l"/>
            <a:r>
              <a:rPr lang="hu-HU" sz="2600" dirty="0"/>
              <a:t>1.) Az iskolai </a:t>
            </a:r>
            <a:r>
              <a:rPr lang="hu-HU" sz="2600" dirty="0" err="1"/>
              <a:t>öko</a:t>
            </a:r>
            <a:r>
              <a:rPr lang="hu-HU" sz="2600" dirty="0"/>
              <a:t> napok, programok, témahetek, vetélkedők és pályázatok, amelyek már évek óta megrendezésre kerülnek.</a:t>
            </a:r>
          </a:p>
          <a:p>
            <a:pPr algn="l"/>
            <a:r>
              <a:rPr lang="hu-HU" sz="2600" dirty="0"/>
              <a:t>2.) Az egész éven át tartó és a mindennapjainkban jelen levő projektek, vállalások, amelyek észrevétlenül beépülnek és így részévé vállnak a diákok életének, szemléletének.</a:t>
            </a:r>
          </a:p>
          <a:p>
            <a:pPr algn="l"/>
            <a:r>
              <a:rPr lang="hu-HU" sz="2600" dirty="0"/>
              <a:t>3.) Speciális </a:t>
            </a:r>
            <a:r>
              <a:rPr lang="hu-HU" sz="2600" dirty="0" err="1"/>
              <a:t>öko</a:t>
            </a:r>
            <a:r>
              <a:rPr lang="hu-HU" sz="2600" dirty="0"/>
              <a:t> modulok, amelyek egy adott téma, cél köré csoportosulnak és változhatnak vagy, ha nagyon hasznosnak vagy népszerűnek bizonyulnak, akkor ismétlődhetnek is az évek során.</a:t>
            </a:r>
          </a:p>
          <a:p>
            <a:pPr algn="l"/>
            <a:endParaRPr lang="hu-HU" sz="2600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hu-HU" sz="2600" dirty="0"/>
          </a:p>
          <a:p>
            <a:pPr algn="l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2110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5881F16-E7E6-4E3E-9326-B839AF55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Lányok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szárnyaló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teljesítményt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nyújtottak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8E330330-2834-4826-84AD-276A91063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AB9C492-EE34-463B-8E15-46573F2AC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27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F6ABA08-D017-4BAE-973F-4A79CA213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738" y="685800"/>
            <a:ext cx="2719388" cy="2400300"/>
          </a:xfr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57C9A87-E441-48BA-A3B4-6F64FA58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3038" y="685800"/>
            <a:ext cx="3709988" cy="24003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1D5E7EE-976C-4F7B-90AD-001F203F8E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738" y="3148013"/>
            <a:ext cx="2847975" cy="264318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F57D461-C325-4429-BEF4-C06036DFD6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3213" y="3148013"/>
            <a:ext cx="3579813" cy="264318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221DE65-960E-4E6E-98F2-EFCA6109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hu-HU" sz="4000">
                <a:solidFill>
                  <a:srgbClr val="FFFFFF"/>
                </a:solidFill>
              </a:rPr>
              <a:t>És persze a Fiúk sem maradhattak le…</a:t>
            </a:r>
          </a:p>
        </p:txBody>
      </p:sp>
    </p:spTree>
    <p:extLst>
      <p:ext uri="{BB962C8B-B14F-4D97-AF65-F5344CB8AC3E}">
        <p14:creationId xmlns:p14="http://schemas.microsoft.com/office/powerpoint/2010/main" val="4228299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0B41C3C7-F29D-4543-8CA3-3A3439038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1BBBC43-6E73-4C5D-AFBB-8551CC4E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 győztes csapat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027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dirty="0" err="1"/>
              <a:t>Iskolánk</a:t>
            </a:r>
            <a:r>
              <a:rPr lang="en-US" sz="3300" dirty="0"/>
              <a:t> </a:t>
            </a:r>
            <a:r>
              <a:rPr lang="en-US" sz="3300" dirty="0" err="1"/>
              <a:t>hagyománya</a:t>
            </a:r>
            <a:r>
              <a:rPr lang="en-US" sz="3300" dirty="0"/>
              <a:t> a </a:t>
            </a:r>
            <a:r>
              <a:rPr lang="en-US" sz="3300" dirty="0" err="1"/>
              <a:t>hulladékgyűjtő</a:t>
            </a:r>
            <a:r>
              <a:rPr lang="en-US" sz="3300" dirty="0"/>
              <a:t> </a:t>
            </a:r>
            <a:r>
              <a:rPr lang="en-US" sz="3300" dirty="0" err="1"/>
              <a:t>verseny</a:t>
            </a:r>
            <a:r>
              <a:rPr lang="en-US" sz="3300" dirty="0"/>
              <a:t>. </a:t>
            </a:r>
            <a:br>
              <a:rPr lang="en-US" sz="3300" dirty="0"/>
            </a:br>
            <a:r>
              <a:rPr lang="en-US" sz="3300" dirty="0"/>
              <a:t>A </a:t>
            </a:r>
            <a:r>
              <a:rPr lang="en-US" sz="3300" dirty="0" err="1"/>
              <a:t>legtöbb</a:t>
            </a:r>
            <a:r>
              <a:rPr lang="en-US" sz="3300" dirty="0"/>
              <a:t> </a:t>
            </a:r>
            <a:r>
              <a:rPr lang="en-US" sz="3300" dirty="0" err="1"/>
              <a:t>hulladékot</a:t>
            </a:r>
            <a:r>
              <a:rPr lang="en-US" sz="3300" dirty="0"/>
              <a:t> és </a:t>
            </a:r>
            <a:r>
              <a:rPr lang="en-US" sz="3300" dirty="0" err="1"/>
              <a:t>kupakot</a:t>
            </a:r>
            <a:r>
              <a:rPr lang="en-US" sz="3300" dirty="0"/>
              <a:t> </a:t>
            </a:r>
            <a:r>
              <a:rPr lang="en-US" sz="3300" dirty="0" err="1"/>
              <a:t>gyűjtő</a:t>
            </a:r>
            <a:r>
              <a:rPr lang="en-US" sz="3300" dirty="0"/>
              <a:t> </a:t>
            </a:r>
            <a:r>
              <a:rPr lang="en-US" sz="3300" dirty="0" err="1"/>
              <a:t>alsós</a:t>
            </a:r>
            <a:r>
              <a:rPr lang="en-US" sz="3300" dirty="0"/>
              <a:t> és </a:t>
            </a:r>
            <a:r>
              <a:rPr lang="en-US" sz="3300" dirty="0" err="1"/>
              <a:t>felsős</a:t>
            </a:r>
            <a:r>
              <a:rPr lang="en-US" sz="3300" dirty="0"/>
              <a:t> </a:t>
            </a:r>
            <a:r>
              <a:rPr lang="en-US" sz="3300" dirty="0" err="1"/>
              <a:t>osztály</a:t>
            </a:r>
            <a:r>
              <a:rPr lang="en-US" sz="3300" dirty="0"/>
              <a:t> </a:t>
            </a:r>
            <a:r>
              <a:rPr lang="en-US" sz="3300" dirty="0" err="1"/>
              <a:t>jutalomban</a:t>
            </a:r>
            <a:r>
              <a:rPr lang="en-US" sz="3300" dirty="0"/>
              <a:t> </a:t>
            </a:r>
            <a:r>
              <a:rPr lang="en-US" sz="3300" dirty="0" err="1"/>
              <a:t>részesül</a:t>
            </a:r>
            <a:endParaRPr lang="en-US" sz="3300" dirty="0"/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artalom helye 3" descr="A képen kültéri látható&#10;&#10;Automatikusan generált leírás">
            <a:extLst>
              <a:ext uri="{FF2B5EF4-FFF2-40B4-BE49-F238E27FC236}">
                <a16:creationId xmlns:a16="http://schemas.microsoft.com/office/drawing/2014/main" id="{0AE17727-FB67-4C5C-86CE-08C0C44D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481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2B9DA349-92E5-43C5-B2C6-4B0E93CC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10987984" cy="1777829"/>
          </a:xfrm>
        </p:spPr>
        <p:txBody>
          <a:bodyPr>
            <a:normAutofit/>
          </a:bodyPr>
          <a:lstStyle/>
          <a:p>
            <a:pPr algn="ctr"/>
            <a:r>
              <a:rPr lang="hu-HU" sz="3700" dirty="0"/>
              <a:t>Az egészségmegőrzés jegyében a ráckevei gyógyfürdőbe látogattunk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321D60B-4D86-414A-A231-1A8C13534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07B0F5D-2184-4A28-BDDC-7BBB70AC9F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21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7CFE75F-6390-4A13-A32B-2AA295CC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CEB7A36-173F-49BF-9D0A-872894546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</a:rPr>
              <a:t>Halloweeni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töklámpás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faragó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versenyt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rendeztünk</a:t>
            </a:r>
            <a:br>
              <a:rPr lang="hu-HU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A </a:t>
            </a:r>
            <a:r>
              <a:rPr lang="en-US" sz="2700" dirty="0" err="1">
                <a:solidFill>
                  <a:schemeClr val="bg1"/>
                </a:solidFill>
              </a:rPr>
              <a:t>legügyesebbek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seprűn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repülhettek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haza</a:t>
            </a:r>
            <a:r>
              <a:rPr lang="en-US" sz="2700" dirty="0">
                <a:solidFill>
                  <a:schemeClr val="bg1"/>
                </a:solidFill>
              </a:rPr>
              <a:t> és </a:t>
            </a:r>
            <a:r>
              <a:rPr lang="en-US" sz="2700" dirty="0" err="1">
                <a:solidFill>
                  <a:schemeClr val="bg1"/>
                </a:solidFill>
              </a:rPr>
              <a:t>alkotásaik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iskolánk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bejáratát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díszítették</a:t>
            </a:r>
            <a:endParaRPr lang="en-US" sz="27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Kép 6">
            <a:extLst>
              <a:ext uri="{FF2B5EF4-FFF2-40B4-BE49-F238E27FC236}">
                <a16:creationId xmlns:a16="http://schemas.microsoft.com/office/drawing/2014/main" id="{AD51C264-BC51-4EAD-A1FA-951481E56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43" y="2082800"/>
            <a:ext cx="2906773" cy="2434421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BE19D6D-089A-4FC9-A5FA-BCE328C20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362" y="841376"/>
            <a:ext cx="3787268" cy="2480660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C0F827C-7569-4ABE-991E-3E1355B4C5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723" y="4060759"/>
            <a:ext cx="3509276" cy="17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07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40B21DA-B6CB-4704-A2AA-A45B9CFE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legrémisztőbb alkotások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8400599-4B6B-4412-B35C-0333BDC77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918A694-D270-4406-8FED-F30FB4639E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B897183B-0238-4A74-8F8A-01B442CA46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FA068D8-72E9-41D5-B970-14BF43A9B0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2663276-EDBA-44D8-907E-75DA015EA9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B9D17E3-E8EF-4EBC-9A0C-EE3210037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789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13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ép 7">
            <a:extLst>
              <a:ext uri="{FF2B5EF4-FFF2-40B4-BE49-F238E27FC236}">
                <a16:creationId xmlns:a16="http://schemas.microsoft.com/office/drawing/2014/main" id="{5797FB31-BD17-4818-B139-6C37D93D84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038" y="639763"/>
            <a:ext cx="5114925" cy="3216275"/>
          </a:xfrm>
          <a:prstGeom prst="rect">
            <a:avLst/>
          </a:prstGeom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4853EA98-5B55-4740-9EE0-35F8AB961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038" y="3924300"/>
            <a:ext cx="3233738" cy="2293938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C23A62B-37CE-4C50-AE2E-4DE3CC1B48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038" y="3924300"/>
            <a:ext cx="1812925" cy="229393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C281A53-E1C7-466E-98EE-2C9176D6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Folytatódott Anti bácsi 8 éve indított hagyománya: a madáretetők készítése. Iskolánk már több, mint 10 madáretetőt és madárodút készített és helyezett el a település különböző pontjain. </a:t>
            </a:r>
          </a:p>
        </p:txBody>
      </p:sp>
    </p:spTree>
    <p:extLst>
      <p:ext uri="{BB962C8B-B14F-4D97-AF65-F5344CB8AC3E}">
        <p14:creationId xmlns:p14="http://schemas.microsoft.com/office/powerpoint/2010/main" val="3493469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2D968A-0CE0-4809-9228-86343BC2A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Kis barátaink etetése egész éven át tartó projektünk.</a:t>
            </a:r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C8A651B7-D7FF-4CE5-A736-C24C3D433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0FED3D2-36B4-4505-A32A-4F30CBC7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906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7F5AF7-03C9-48BF-B131-8D61893B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3913"/>
          </a:xfrm>
        </p:spPr>
        <p:txBody>
          <a:bodyPr>
            <a:normAutofit/>
          </a:bodyPr>
          <a:lstStyle/>
          <a:p>
            <a:pPr algn="ctr"/>
            <a:r>
              <a:rPr lang="hu-HU" sz="3200" dirty="0"/>
              <a:t>Már nagyon vártuk a Mikulást!!!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61C48E83-E33C-4990-9C59-B8F77A3CE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28" y="1109600"/>
            <a:ext cx="3951707" cy="5192070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BE929FD-5220-4DAC-B729-6ACACE950C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64" y="1130171"/>
            <a:ext cx="6912344" cy="52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09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F3820E6-7101-4A19-AD00-2B5F0F95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3100" dirty="0">
                <a:solidFill>
                  <a:srgbClr val="FFFFFF"/>
                </a:solidFill>
              </a:rPr>
              <a:t>1.) Az iskolai </a:t>
            </a:r>
            <a:r>
              <a:rPr lang="hu-HU" sz="3100" dirty="0" err="1">
                <a:solidFill>
                  <a:srgbClr val="FFFFFF"/>
                </a:solidFill>
              </a:rPr>
              <a:t>öko</a:t>
            </a:r>
            <a:r>
              <a:rPr lang="hu-HU" sz="3100" dirty="0">
                <a:solidFill>
                  <a:srgbClr val="FFFFFF"/>
                </a:solidFill>
              </a:rPr>
              <a:t> napok, programok és témahetek, amelyek már évek óta megrendezésre kerülnek.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D340EF-7D25-4E70-9728-6A4F2996B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342900" lvl="0" indent="-342900"/>
            <a:r>
              <a:rPr lang="hu-HU" sz="2000" dirty="0"/>
              <a:t>A „Ki a szabadba” projekt folytatódott,</a:t>
            </a:r>
          </a:p>
          <a:p>
            <a:pPr marL="342900" lvl="0" indent="-342900"/>
            <a:r>
              <a:rPr lang="hu-HU" sz="2000" dirty="0"/>
              <a:t>A „Naplemente túrák” egyre népszerűbbek,</a:t>
            </a:r>
          </a:p>
          <a:p>
            <a:pPr marL="342900" lvl="0" indent="-342900"/>
            <a:r>
              <a:rPr lang="hu-HU" sz="2000" dirty="0"/>
              <a:t>tantermek őszi dekorálása,</a:t>
            </a:r>
          </a:p>
          <a:p>
            <a:pPr marL="342900" lvl="0" indent="-342900"/>
            <a:r>
              <a:rPr lang="hu-HU" sz="2000" dirty="0"/>
              <a:t>tökfaragó versenyt rendeztünk,</a:t>
            </a:r>
          </a:p>
          <a:p>
            <a:pPr marL="342900" lvl="0" indent="-342900"/>
            <a:r>
              <a:rPr lang="hu-HU" sz="2000" dirty="0"/>
              <a:t>részt vettünk több sportversenyen,</a:t>
            </a:r>
          </a:p>
          <a:p>
            <a:pPr marL="342900" lvl="0" indent="-342900"/>
            <a:r>
              <a:rPr lang="hu-HU" sz="2000" dirty="0"/>
              <a:t>hulladékot gyűjtöttünk,</a:t>
            </a:r>
          </a:p>
          <a:p>
            <a:pPr marL="342900" lvl="0" indent="-342900"/>
            <a:r>
              <a:rPr lang="hu-HU" sz="2000" dirty="0"/>
              <a:t>hagyományőrző szüreti felvonulás és bál,</a:t>
            </a:r>
          </a:p>
          <a:p>
            <a:pPr marL="342900" lvl="0" indent="-342900"/>
            <a:r>
              <a:rPr lang="hu-HU" sz="2000" dirty="0"/>
              <a:t>Liba napi tánc és mozgás,</a:t>
            </a:r>
          </a:p>
          <a:p>
            <a:pPr marL="342900" lvl="0" indent="-342900"/>
            <a:r>
              <a:rPr lang="hu-HU" sz="2000" dirty="0"/>
              <a:t>madárodúkat készítettünk,</a:t>
            </a:r>
          </a:p>
          <a:p>
            <a:pPr marL="342900" lvl="0" indent="-342900"/>
            <a:r>
              <a:rPr lang="hu-HU" sz="2000" dirty="0"/>
              <a:t>Karácsonyi dekorációval szépítettük iskolánkat,</a:t>
            </a:r>
          </a:p>
          <a:p>
            <a:pPr marL="0" lv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385796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7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F0541E1-67BD-4503-A1DE-75AD3C67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természetesen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Holle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anyót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Pinokkiót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 és a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Mikulásbuli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sztárjait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21B6F97-8ED4-4516-982B-D0838342FF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299363"/>
            <a:ext cx="4160452" cy="3831167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2E32314-A8BF-4609-89C7-57B96F5B6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789" y="299363"/>
            <a:ext cx="4308687" cy="300818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D972467-5A2C-43BB-86C9-5765AE1BD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108179" y="299364"/>
            <a:ext cx="2775313" cy="300818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BB0DEF4-11B0-4FFF-945F-DFC79E5264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4295494"/>
            <a:ext cx="4160452" cy="222249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62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B4C9BD-6618-4FB1-8AFA-2B0238FF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 iskolai Mikulás</a:t>
            </a:r>
            <a:r>
              <a:rPr lang="hu-HU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a Krampusz</a:t>
            </a:r>
            <a:r>
              <a:rPr lang="hu-HU" sz="4200"/>
              <a:t> és a Rénszarvasok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várták az ovisokat. Aki jól viselkedett, ajándékot is kapott.. </a:t>
            </a: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215D43F-A5EC-43E2-83AF-C3C3A95479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B329927-5CB6-4FB1-A26F-ACAD198EC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437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44601A2-CAE4-4070-864E-C1CA52313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220788" y="2898775"/>
            <a:ext cx="2074863" cy="3130550"/>
          </a:xfrm>
          <a:prstGeom prst="rect">
            <a:avLst/>
          </a:prstGeom>
        </p:spPr>
      </p:pic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947EBF53-DECB-46AB-9EB0-1918484B1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362325" y="2898775"/>
            <a:ext cx="7605713" cy="31305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6C75879-5CF8-463D-B039-56EA414D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hu-HU" sz="2800" dirty="0">
                <a:solidFill>
                  <a:srgbClr val="FFFFFF"/>
                </a:solidFill>
              </a:rPr>
              <a:t>A tanteremben is megünnepeltük a Mikulást. És persze lakmároztunk is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 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hu-HU" sz="2800" dirty="0">
                <a:solidFill>
                  <a:srgbClr val="FFFFFF"/>
                </a:solidFill>
              </a:rPr>
              <a:t>Na, ma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nem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egészséges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táplálkozás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hanem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boldog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együttlét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jegyében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4094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CDF590E-3EBC-41AC-B35C-750483A7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diákok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és a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szülők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együtt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öltöztették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Karácsonyi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pompába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iskolát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Kép 12" descr="A képen beltéri, asztal látható&#10;&#10;Automatikusan generált leírás">
            <a:extLst>
              <a:ext uri="{FF2B5EF4-FFF2-40B4-BE49-F238E27FC236}">
                <a16:creationId xmlns:a16="http://schemas.microsoft.com/office/drawing/2014/main" id="{24CF2B1A-B74F-4B51-8A18-320AC258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3A1200E-C51E-4D31-8F1C-2C3BA0D9A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Tartalom helye 4" descr="A képen beltéri, fal, sáv, vonalas látható&#10;&#10;Automatikusan generált leírás">
            <a:extLst>
              <a:ext uri="{FF2B5EF4-FFF2-40B4-BE49-F238E27FC236}">
                <a16:creationId xmlns:a16="http://schemas.microsoft.com/office/drawing/2014/main" id="{09149E14-A50C-4E61-8BCC-E32D48C8F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6C94BBFF-B0A7-4003-A298-FA2C181B92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99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85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815AE57-05D8-46A8-9A1C-79BD27C92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030" y="800101"/>
            <a:ext cx="4281820" cy="543814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81C3AF0-D692-47E8-9A00-7C5B37B335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613" y="800101"/>
            <a:ext cx="4337157" cy="543814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919516C-7DF5-4D0B-8374-75A49E6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hu-HU" sz="2400" dirty="0">
                <a:solidFill>
                  <a:srgbClr val="FFFFFF"/>
                </a:solidFill>
              </a:rPr>
              <a:t>A gyerekek fából készített bájos és vidám kis díszei </a:t>
            </a:r>
            <a:r>
              <a:rPr lang="hu-HU" sz="2400" dirty="0" err="1">
                <a:solidFill>
                  <a:srgbClr val="FFFFFF"/>
                </a:solidFill>
              </a:rPr>
              <a:t>üdvözlik</a:t>
            </a:r>
            <a:r>
              <a:rPr lang="hu-HU" sz="2400" dirty="0">
                <a:solidFill>
                  <a:srgbClr val="FFFFFF"/>
                </a:solidFill>
              </a:rPr>
              <a:t> az iskolába érkezőket</a:t>
            </a:r>
          </a:p>
        </p:txBody>
      </p:sp>
    </p:spTree>
    <p:extLst>
      <p:ext uri="{BB962C8B-B14F-4D97-AF65-F5344CB8AC3E}">
        <p14:creationId xmlns:p14="http://schemas.microsoft.com/office/powerpoint/2010/main" val="2155391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8ACC8A5-04B5-45D1-8BBD-EFF21163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947794" cy="12645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hu-HU" sz="3400" dirty="0">
                <a:solidFill>
                  <a:srgbClr val="FFFFFF"/>
                </a:solidFill>
              </a:rPr>
              <a:t>A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hihetetlenül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tehetséges</a:t>
            </a:r>
            <a:r>
              <a:rPr lang="en-US" sz="3400" dirty="0">
                <a:solidFill>
                  <a:srgbClr val="FFFFFF"/>
                </a:solidFill>
              </a:rPr>
              <a:t> és </a:t>
            </a:r>
            <a:r>
              <a:rPr lang="en-US" sz="3400" dirty="0" err="1">
                <a:solidFill>
                  <a:srgbClr val="FFFFFF"/>
                </a:solidFill>
              </a:rPr>
              <a:t>elhivatott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sz</a:t>
            </a:r>
            <a:r>
              <a:rPr lang="hu-HU" sz="3400" dirty="0">
                <a:solidFill>
                  <a:srgbClr val="FFFFFF"/>
                </a:solidFill>
              </a:rPr>
              <a:t>ülői munkaközösség vezető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saját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Bethlehemet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készített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nekünk</a:t>
            </a:r>
            <a:endParaRPr lang="en-US" sz="3400" dirty="0">
              <a:solidFill>
                <a:srgbClr val="FFFFFF"/>
              </a:solidFill>
            </a:endParaRP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44E8B6A1-CC79-4283-A69E-31522649A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526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465F389-5A87-4DE7-839D-989CD3384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Ami este is gyönyörű fényárban úszik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BF629114-5C4A-4DCA-A01D-F87D4B5C9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976983B-5518-436D-948C-6DAAE3D98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91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35F886-1102-4486-830A-34F41439C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EFD1BC-7AD4-41EC-8E11-4E5E8AC54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0E5C8B-3874-4B3C-BAD4-9EFE85FEA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7DA6224-9378-452F-A53A-DD0BF1972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E869DF-C006-49F7-B9FF-0317F64E9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D200C16-6204-4580-AB37-7E94176D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DE7603-6DD0-4DB6-88FC-5402B9D4A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4E674BA9-48DB-4F17-8621-DFB1CC2BEC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4" y="417316"/>
            <a:ext cx="3549663" cy="316287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Kép 6" descr="A képen személy, padló, beltéri, csoport látható&#10;&#10;Automatikusan generált leírás">
            <a:extLst>
              <a:ext uri="{FF2B5EF4-FFF2-40B4-BE49-F238E27FC236}">
                <a16:creationId xmlns:a16="http://schemas.microsoft.com/office/drawing/2014/main" id="{3337C163-0C2E-476E-AFDD-58553247C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280448" y="406043"/>
            <a:ext cx="3549663" cy="316287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AC5FC3C-664B-4A4A-8606-8C176A1FDB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294" y="406043"/>
            <a:ext cx="3549663" cy="316287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F2A8952F-3687-4857-A419-650CA7D2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02971"/>
            <a:ext cx="10849814" cy="147752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falu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apraja-nagyja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csodájára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járhatott</a:t>
            </a:r>
            <a:r>
              <a:rPr lang="hu-HU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az ünnep keretében és utána is</a:t>
            </a:r>
            <a:endParaRPr lang="en-US" sz="3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8690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86D7FF6-0648-4296-AB4F-63FB1B8D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FD0934B-B396-4D74-8C2F-33E11437C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2001519"/>
            <a:ext cx="4972511" cy="2519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700" kern="1200">
                <a:latin typeface="+mj-lt"/>
                <a:ea typeface="+mj-ea"/>
                <a:cs typeface="+mj-cs"/>
              </a:rPr>
              <a:t>A BioFungi üzem falunk büszkesége és folyamatos együttműködésben áll iskolánkkal. A hagyományos fehér és barna csiperke mellett bio csiperkegombát, laskagombát, sárga laskagombát és déli tőkegombát  forgalmaznak, illetve komposztot is. A gombatermesztésben nem használnak vegyszereket, a gombát nem kezelik növényvédő szerekkel. A látogatás során a diákok megismerkedhettek a csiperkegomba komposzt gyártási folyamatával is.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15642E8-CB6E-436F-BF25-EA86F0A1EA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7515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FF7A66E-9AB1-4E21-98D8-D320587E5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Sajnos a járvány miatt az egészséghét is elmaradt, így távoktatásban egy digitális bio főzőversenyen pótoltuk a hiányzó finomságokat. Nálam a medvehagymakrém a nyerő.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A5DCF65-9D79-46CB-B757-25BB4E8FF5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E7A3CAA-0DE4-4E70-AC94-EDCDEC7D5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178A2BC-FA28-4875-A655-092C775793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>
            <a:extLst>
              <a:ext uri="{FF2B5EF4-FFF2-40B4-BE49-F238E27FC236}">
                <a16:creationId xmlns:a16="http://schemas.microsoft.com/office/drawing/2014/main" id="{A53DCBE9-9BB4-44B6-8341-7E4360350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2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58EA9B1-4C38-471C-B504-F3952C96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838585"/>
          </a:xfrm>
        </p:spPr>
        <p:txBody>
          <a:bodyPr anchor="b">
            <a:noAutofit/>
          </a:bodyPr>
          <a:lstStyle/>
          <a:p>
            <a:pPr algn="ctr"/>
            <a:r>
              <a:rPr lang="hu-HU" sz="2800" dirty="0">
                <a:solidFill>
                  <a:srgbClr val="FFFFFF"/>
                </a:solidFill>
              </a:rPr>
              <a:t>A </a:t>
            </a:r>
            <a:r>
              <a:rPr lang="hu-HU" sz="2800" dirty="0" err="1">
                <a:solidFill>
                  <a:srgbClr val="FFFFFF"/>
                </a:solidFill>
              </a:rPr>
              <a:t>Covid</a:t>
            </a:r>
            <a:r>
              <a:rPr lang="hu-HU" sz="2800" dirty="0">
                <a:solidFill>
                  <a:srgbClr val="FFFFFF"/>
                </a:solidFill>
              </a:rPr>
              <a:t> alatt a digitális oktatás keretében is igyekeztünk ösztönözni a diákokat az egészséges táplálkozásra és, hogy minél többet legyenek a szabadban </a:t>
            </a:r>
            <a:br>
              <a:rPr lang="hu-HU" sz="2800" dirty="0">
                <a:solidFill>
                  <a:srgbClr val="FFFFFF"/>
                </a:solidFill>
              </a:rPr>
            </a:br>
            <a:endParaRPr lang="hu-HU" sz="2800" dirty="0">
              <a:solidFill>
                <a:srgbClr val="FFFFFF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A5CCD47-12E7-41BC-85C2-55FD5ECE8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hu-HU" sz="2000" dirty="0"/>
              <a:t>Boszorkánykonyha versenyünkön recepteket és finomságokat ismerhettünk meg, sajnos az idén kóstoló nélkül,</a:t>
            </a:r>
          </a:p>
          <a:p>
            <a:r>
              <a:rPr lang="hu-HU" sz="2000" dirty="0" err="1"/>
              <a:t>Smoothie</a:t>
            </a:r>
            <a:r>
              <a:rPr lang="hu-HU" sz="2000" dirty="0"/>
              <a:t> készítését adtuk házi feladatként,</a:t>
            </a:r>
          </a:p>
          <a:p>
            <a:r>
              <a:rPr lang="hu-HU" sz="2000" dirty="0"/>
              <a:t>magokat csíráztattunk</a:t>
            </a:r>
          </a:p>
          <a:p>
            <a:r>
              <a:rPr lang="hu-HU" sz="2000" dirty="0"/>
              <a:t>a Föld napja alkalmából diákjainkat karbon lábnyom teszt elvégzésére kértük,</a:t>
            </a:r>
          </a:p>
          <a:p>
            <a:r>
              <a:rPr lang="hu-HU" sz="2000" dirty="0"/>
              <a:t>fotópályázatokat hirdettünk: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 „A mi Dunánk”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„Ébredő természet”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„Élőhelyünk vízi állatai” témában.</a:t>
            </a:r>
          </a:p>
        </p:txBody>
      </p:sp>
    </p:spTree>
    <p:extLst>
      <p:ext uri="{BB962C8B-B14F-4D97-AF65-F5344CB8AC3E}">
        <p14:creationId xmlns:p14="http://schemas.microsoft.com/office/powerpoint/2010/main" val="3790812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6F4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D63300B-0198-427B-8360-5826C78C45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75" y="639763"/>
            <a:ext cx="2006600" cy="2327275"/>
          </a:xfrm>
          <a:prstGeom prst="rect">
            <a:avLst/>
          </a:prstGeom>
        </p:spPr>
      </p:pic>
      <p:pic>
        <p:nvPicPr>
          <p:cNvPr id="9" name="Kép 8" descr="A képen csésze, asztal, étel, ital látható&#10;&#10;Automatikusan generált leírás">
            <a:extLst>
              <a:ext uri="{FF2B5EF4-FFF2-40B4-BE49-F238E27FC236}">
                <a16:creationId xmlns:a16="http://schemas.microsoft.com/office/drawing/2014/main" id="{A7B25813-3D76-414F-98A4-8DFD4A1BAC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75" y="3035300"/>
            <a:ext cx="2006600" cy="3178175"/>
          </a:xfrm>
          <a:prstGeom prst="rect">
            <a:avLst/>
          </a:prstGeom>
        </p:spPr>
      </p:pic>
      <p:pic>
        <p:nvPicPr>
          <p:cNvPr id="5" name="Tartalom helye 4" descr="A képen csésze, asztal, vörös, étel látható&#10;&#10;Automatikusan generált leírás">
            <a:extLst>
              <a:ext uri="{FF2B5EF4-FFF2-40B4-BE49-F238E27FC236}">
                <a16:creationId xmlns:a16="http://schemas.microsoft.com/office/drawing/2014/main" id="{6395FC35-55A0-48C7-8CAE-DE7A6BCBA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74950" y="639763"/>
            <a:ext cx="4378325" cy="5573713"/>
          </a:xfr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01D5C91-96AB-4929-BEB3-993EFF06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Életvitel házifaladat volt: Készítsetek smoothie-t! A csokis kicsit csalás, de azért ha gyümölcs is van benne, az is ér!</a:t>
            </a:r>
          </a:p>
        </p:txBody>
      </p:sp>
    </p:spTree>
    <p:extLst>
      <p:ext uri="{BB962C8B-B14F-4D97-AF65-F5344CB8AC3E}">
        <p14:creationId xmlns:p14="http://schemas.microsoft.com/office/powerpoint/2010/main" val="1216709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27F19F-D91B-499D-A88D-F02DF2C5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8"/>
            <a:ext cx="4310826" cy="32757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600" dirty="0"/>
              <a:t>Életvitel ötös járt a fűszeres olajért, még, ha Anya csinálta is!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A61062F-5573-47C6-A319-09C9E9449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3466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46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beltéri, saláta, étel látható&#10;&#10;Automatikusan generált leírás">
            <a:extLst>
              <a:ext uri="{FF2B5EF4-FFF2-40B4-BE49-F238E27FC236}">
                <a16:creationId xmlns:a16="http://schemas.microsoft.com/office/drawing/2014/main" id="{1476463C-C27D-4314-A9C3-A8E0DB1E90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C359B33-273B-4B8C-B4DA-8B0B8B74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>
                <a:latin typeface="+mj-lt"/>
                <a:ea typeface="+mj-ea"/>
                <a:cs typeface="+mj-cs"/>
              </a:rPr>
              <a:t>A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csíráztatás</a:t>
            </a:r>
            <a:r>
              <a:rPr lang="en-US" sz="2400" kern="1200">
                <a:latin typeface="+mj-lt"/>
                <a:ea typeface="+mj-ea"/>
                <a:cs typeface="+mj-cs"/>
              </a:rPr>
              <a:t> is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házi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feladat</a:t>
            </a:r>
            <a:r>
              <a:rPr lang="en-US" sz="2400" kern="1200">
                <a:latin typeface="+mj-lt"/>
                <a:ea typeface="+mj-ea"/>
                <a:cs typeface="+mj-cs"/>
              </a:rPr>
              <a:t> volt,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bár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nem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mindenkinek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sikerült</a:t>
            </a:r>
            <a:r>
              <a:rPr lang="en-US" sz="2400" kern="1200">
                <a:latin typeface="+mj-lt"/>
                <a:ea typeface="+mj-ea"/>
                <a:cs typeface="+mj-cs"/>
              </a:rPr>
              <a:t>.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Ezt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majd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személyesen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gyakoroljuk</a:t>
            </a:r>
            <a:r>
              <a:rPr lang="en-US" sz="2400" kern="1200">
                <a:latin typeface="+mj-lt"/>
                <a:ea typeface="+mj-ea"/>
                <a:cs typeface="+mj-cs"/>
              </a:rPr>
              <a:t>. </a:t>
            </a:r>
            <a:br>
              <a:rPr lang="hu-HU" sz="2400" kern="1200">
                <a:latin typeface="+mj-lt"/>
                <a:ea typeface="+mj-ea"/>
                <a:cs typeface="+mj-cs"/>
              </a:rPr>
            </a:br>
            <a:r>
              <a:rPr lang="en-US" sz="2400" kern="1200">
                <a:latin typeface="+mj-lt"/>
                <a:ea typeface="+mj-ea"/>
                <a:cs typeface="+mj-cs"/>
              </a:rPr>
              <a:t>Remélem,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akinek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sikerült</a:t>
            </a:r>
            <a:r>
              <a:rPr lang="en-US" sz="2400" kern="1200">
                <a:latin typeface="+mj-lt"/>
                <a:ea typeface="+mj-ea"/>
                <a:cs typeface="+mj-cs"/>
              </a:rPr>
              <a:t>,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nem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az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internetről</a:t>
            </a:r>
            <a:r>
              <a:rPr lang="en-US" sz="2400" kern="1200">
                <a:latin typeface="+mj-lt"/>
                <a:ea typeface="+mj-ea"/>
                <a:cs typeface="+mj-cs"/>
              </a:rPr>
              <a:t>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vette</a:t>
            </a:r>
            <a:r>
              <a:rPr lang="en-US" sz="2400" kern="1200">
                <a:latin typeface="+mj-lt"/>
                <a:ea typeface="+mj-ea"/>
                <a:cs typeface="+mj-cs"/>
              </a:rPr>
              <a:t> a </a:t>
            </a:r>
            <a:r>
              <a:rPr lang="en-US" sz="2400" kern="1200" err="1">
                <a:latin typeface="+mj-lt"/>
                <a:ea typeface="+mj-ea"/>
                <a:cs typeface="+mj-cs"/>
              </a:rPr>
              <a:t>képet</a:t>
            </a:r>
            <a:r>
              <a:rPr lang="en-US" sz="2400" kern="1200"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7" name="Kép 6" descr="A képen tál, mártás, zöldség látható&#10;&#10;Automatikusan generált leírás">
            <a:extLst>
              <a:ext uri="{FF2B5EF4-FFF2-40B4-BE49-F238E27FC236}">
                <a16:creationId xmlns:a16="http://schemas.microsoft.com/office/drawing/2014/main" id="{3A330C40-5A93-4C07-8D59-36BC65102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1" name="Kép 10" descr="A képen növény, zöldség látható&#10;&#10;Automatikusan generált leírás">
            <a:extLst>
              <a:ext uri="{FF2B5EF4-FFF2-40B4-BE49-F238E27FC236}">
                <a16:creationId xmlns:a16="http://schemas.microsoft.com/office/drawing/2014/main" id="{846DD264-A0FB-46CC-B604-F71B08B507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8281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9" name="Kép 8" descr="A képen étel, rizs, fűszeres rizses csirke, műanyag látható&#10;&#10;Automatikusan generált leírás">
            <a:extLst>
              <a:ext uri="{FF2B5EF4-FFF2-40B4-BE49-F238E27FC236}">
                <a16:creationId xmlns:a16="http://schemas.microsoft.com/office/drawing/2014/main" id="{927C62C3-4C59-4CA1-B41A-DE5539A22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6090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EF8F45-0C3D-49DB-9E83-89605F027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8924"/>
            <a:ext cx="4937937" cy="2161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Covid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idején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igyekeztünk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minél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több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időt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tölteni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természetben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Ezt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mutatják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etika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és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életvitel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digitális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órák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során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kiírt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fotópályázat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alkotásai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is. „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Ébredő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természet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EC3F5A6-FAAC-4DE9-881A-7F31A327C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B9A099F-868C-43A9-9B21-B3D707816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0AF8D91-AB3B-47D9-8867-DE0EF9DE7C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E533401-3687-48B0-965C-385CD18F3B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B0C482F8-7560-4A8B-99B5-E85EE70283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5DB15A7-B1DA-44CB-8F06-E8CCF38676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6807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0FF0DC-075C-4AAB-9DCF-D6891D223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0F88C5E-EE40-4B0B-AC52-85A20E0D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„A mi Dunánk” fotópályázat alkotásai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FBA0589-2B94-41F5-95C0-CB9FBF52C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320040" y="320040"/>
            <a:ext cx="3630168" cy="38404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F6DA4C-FF64-4F34-9D58-FC2ED8095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>
            <a:extLst>
              <a:ext uri="{FF2B5EF4-FFF2-40B4-BE49-F238E27FC236}">
                <a16:creationId xmlns:a16="http://schemas.microsoft.com/office/drawing/2014/main" id="{499CCE52-21B3-4A05-B44D-CAE645BE8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270248" y="320040"/>
            <a:ext cx="3648456" cy="38404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FA45BD-42C5-4C6B-AFAF-745ABE642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9DC95B8A-3B6C-4711-94F2-DEF1078B08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220456" y="320040"/>
            <a:ext cx="364845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77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pic>
        <p:nvPicPr>
          <p:cNvPr id="12" name="Kép 11">
            <a:extLst>
              <a:ext uri="{FF2B5EF4-FFF2-40B4-BE49-F238E27FC236}">
                <a16:creationId xmlns:a16="http://schemas.microsoft.com/office/drawing/2014/main" id="{F49DBCD1-227D-44C5-8E7E-88807C2DD8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938" y="685800"/>
            <a:ext cx="2613025" cy="25558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BF512EB-4702-48F5-9153-ECBE2F63E5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5" y="685800"/>
            <a:ext cx="1817688" cy="255587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20370C3-26D0-4D5C-B36D-789ABF1F5C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938" y="3303588"/>
            <a:ext cx="4492625" cy="248761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2B35E4A-9C3E-4DAD-9DD2-256D5C3FC4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4063" y="685800"/>
            <a:ext cx="1781175" cy="194627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26F1243-C03E-47CD-937B-0776118BDE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4063" y="2693988"/>
            <a:ext cx="1781175" cy="309721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6F4F528-A1E5-4E5E-9689-6603B9B2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„Élőhelyünk vízi állatai” fotópályázat remekművei </a:t>
            </a:r>
          </a:p>
        </p:txBody>
      </p:sp>
    </p:spTree>
    <p:extLst>
      <p:ext uri="{BB962C8B-B14F-4D97-AF65-F5344CB8AC3E}">
        <p14:creationId xmlns:p14="http://schemas.microsoft.com/office/powerpoint/2010/main" val="1193394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058F44-E493-49BC-A591-9BE0FE91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Úgy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tűnik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legnépszerűbb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hattyú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volt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5D2C370-FAB5-4D33-924F-7E274DDBE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EACEA9F-43D9-45B0-9CD2-A195A0877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EF0F576-CEC7-4E72-AB98-85196250FB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5446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907AC5C6-4944-4DA7-87CA-18BF3ACCBB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12188932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548FD53-F5F1-4416-B902-F763640D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5202936"/>
            <a:ext cx="9436608" cy="786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dirty="0" err="1">
                <a:solidFill>
                  <a:schemeClr val="bg1"/>
                </a:solidFill>
              </a:rPr>
              <a:t>Természetesen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Áporka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csodá</a:t>
            </a:r>
            <a:r>
              <a:rPr lang="hu-HU" sz="2500" dirty="0">
                <a:solidFill>
                  <a:schemeClr val="bg1"/>
                </a:solidFill>
              </a:rPr>
              <a:t>i</a:t>
            </a:r>
            <a:r>
              <a:rPr lang="en-US" sz="2500" dirty="0">
                <a:solidFill>
                  <a:schemeClr val="bg1"/>
                </a:solidFill>
              </a:rPr>
              <a:t> a </a:t>
            </a:r>
            <a:r>
              <a:rPr lang="en-US" sz="2500" dirty="0" err="1">
                <a:solidFill>
                  <a:schemeClr val="bg1"/>
                </a:solidFill>
              </a:rPr>
              <a:t>fehér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vadkacsák</a:t>
            </a:r>
            <a:r>
              <a:rPr lang="en-US" sz="2500" dirty="0">
                <a:solidFill>
                  <a:schemeClr val="bg1"/>
                </a:solidFill>
              </a:rPr>
              <a:t> is </a:t>
            </a:r>
            <a:r>
              <a:rPr lang="en-US" sz="2500" dirty="0" err="1">
                <a:solidFill>
                  <a:schemeClr val="bg1"/>
                </a:solidFill>
              </a:rPr>
              <a:t>indultak</a:t>
            </a:r>
            <a:r>
              <a:rPr lang="en-US" sz="2500" dirty="0">
                <a:solidFill>
                  <a:schemeClr val="bg1"/>
                </a:solidFill>
              </a:rPr>
              <a:t> a </a:t>
            </a:r>
            <a:r>
              <a:rPr lang="en-US" sz="2500" dirty="0" err="1">
                <a:solidFill>
                  <a:schemeClr val="bg1"/>
                </a:solidFill>
              </a:rPr>
              <a:t>versenyben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20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D7F18C-7DDE-4C19-91C4-110D938D4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72000"/>
            <a:ext cx="10923638" cy="16560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Föld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napját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digitálisan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ünnepeltük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Megkértünk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diákokat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hogy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teszteljék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„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karbon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lábnyomukat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  <a:r>
              <a:rPr lang="hu-HU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https://kornyezetvedelem.weebly.com/karbon-laacutebnyom.html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F8965AA-9F9A-40CE-884F-C31A50B74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F99E8FC-75DA-4723-8916-ABE8312D5A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3" b="3087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503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96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>
            <a:extLst>
              <a:ext uri="{FF2B5EF4-FFF2-40B4-BE49-F238E27FC236}">
                <a16:creationId xmlns:a16="http://schemas.microsoft.com/office/drawing/2014/main" id="{E27D962E-B347-46D1-8681-444974EF2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92" y="207710"/>
            <a:ext cx="5637014" cy="362515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CEFDCF5-80CC-4CAA-9ADB-5269F6DD25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92" y="4043363"/>
            <a:ext cx="2771162" cy="2458868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6C34099-E20F-43F4-A852-BAA3AF794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306" y="4043363"/>
            <a:ext cx="3015254" cy="2458868"/>
          </a:xfr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5C2B3E8-726A-495E-85F3-17DD809DB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5" y="640080"/>
            <a:ext cx="4152658" cy="54529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húsvéti iskoladíszítés elmaradt, de helyet adott a húsvéti otthon díszítésnek</a:t>
            </a:r>
          </a:p>
        </p:txBody>
      </p:sp>
    </p:spTree>
    <p:extLst>
      <p:ext uri="{BB962C8B-B14F-4D97-AF65-F5344CB8AC3E}">
        <p14:creationId xmlns:p14="http://schemas.microsoft.com/office/powerpoint/2010/main" val="866626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E3B3A25-5D2F-4801-9EBC-FA2BEEDC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u-HU" sz="2800">
                <a:solidFill>
                  <a:srgbClr val="FFFFFF"/>
                </a:solidFill>
              </a:rPr>
              <a:t>2.) Az egész éven át tartó és a mindennapjainkban jelen levő projektek, vállalások.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D2FE5F-4819-43EB-9033-64B72C42C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319088"/>
            <a:ext cx="6906491" cy="5857875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arenR"/>
            </a:pPr>
            <a:endParaRPr lang="hu-HU" sz="1500" dirty="0"/>
          </a:p>
          <a:p>
            <a:pPr marL="514350" indent="-514350">
              <a:buFont typeface="+mj-lt"/>
              <a:buAutoNum type="arabicParenR"/>
            </a:pPr>
            <a:endParaRPr lang="hu-HU" sz="1500" dirty="0"/>
          </a:p>
          <a:p>
            <a:pPr marL="514350" indent="-514350">
              <a:buFont typeface="+mj-lt"/>
              <a:buAutoNum type="arabicParenR"/>
            </a:pPr>
            <a:r>
              <a:rPr lang="hu-HU" sz="1500" dirty="0" err="1"/>
              <a:t>Gyógy</a:t>
            </a:r>
            <a:r>
              <a:rPr lang="hu-HU" sz="1500" dirty="0"/>
              <a:t>- és fűszernövénykert fenntartása és ápolása. </a:t>
            </a:r>
          </a:p>
          <a:p>
            <a:pPr marL="514350" indent="-514350">
              <a:buFont typeface="+mj-lt"/>
              <a:buAutoNum type="arabicParenR"/>
            </a:pPr>
            <a:r>
              <a:rPr lang="hu-HU" sz="1500" dirty="0"/>
              <a:t>Esővíz gyűjtése a locsoláshoz.</a:t>
            </a:r>
          </a:p>
          <a:p>
            <a:pPr marL="514350" indent="-514350">
              <a:buFont typeface="+mj-lt"/>
              <a:buAutoNum type="arabicParenR"/>
            </a:pPr>
            <a:r>
              <a:rPr lang="hu-HU" sz="1500" dirty="0"/>
              <a:t>Iskolai virágos kert.</a:t>
            </a:r>
          </a:p>
          <a:p>
            <a:pPr marL="514350" indent="-514350">
              <a:buFont typeface="+mj-lt"/>
              <a:buAutoNum type="arabicParenR"/>
            </a:pPr>
            <a:r>
              <a:rPr lang="hu-HU" sz="1500" dirty="0"/>
              <a:t>Étkeztetés, menza: speciális házi </a:t>
            </a:r>
            <a:r>
              <a:rPr lang="hu-HU" sz="1500" dirty="0" err="1"/>
              <a:t>készítésű</a:t>
            </a:r>
            <a:r>
              <a:rPr lang="hu-HU" sz="1500" dirty="0"/>
              <a:t> és </a:t>
            </a:r>
            <a:r>
              <a:rPr lang="hu-HU" sz="1500" dirty="0" err="1"/>
              <a:t>bio</a:t>
            </a:r>
            <a:r>
              <a:rPr lang="hu-HU" sz="1500" dirty="0"/>
              <a:t> élelmiszerekkel.</a:t>
            </a:r>
          </a:p>
          <a:p>
            <a:pPr marL="514350" indent="-514350">
              <a:buFont typeface="+mj-lt"/>
              <a:buAutoNum type="arabicParenR"/>
            </a:pPr>
            <a:r>
              <a:rPr lang="hu-HU" sz="1500" dirty="0"/>
              <a:t>Szelektív hulladékgyűjtés. 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/>
              <a:t>Iskolatej program.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/>
              <a:t>Iskolagyümölcs program.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/>
              <a:t>ÖKO tisztítószerek rendszeres használata.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/>
              <a:t> Túrázás.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/>
              <a:t> Rendszeres biciklitúrák.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 err="1"/>
              <a:t>Kenuzás</a:t>
            </a:r>
            <a:r>
              <a:rPr lang="hu-HU" sz="1500" dirty="0"/>
              <a:t>. 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/>
              <a:t>Téli, őszi, tavaszi iskolai </a:t>
            </a:r>
            <a:r>
              <a:rPr lang="hu-HU" sz="1500" dirty="0" err="1"/>
              <a:t>dekráció</a:t>
            </a:r>
            <a:r>
              <a:rPr lang="hu-HU" sz="1500" dirty="0"/>
              <a:t> készítése az </a:t>
            </a:r>
            <a:r>
              <a:rPr lang="hu-HU" sz="1500" dirty="0" err="1"/>
              <a:t>öko</a:t>
            </a:r>
            <a:r>
              <a:rPr lang="hu-HU" sz="1500" dirty="0"/>
              <a:t> jegyében.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/>
              <a:t> Gondoskodás a madarakról.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/>
              <a:t>Energia járőr szolgálat.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1500" dirty="0"/>
              <a:t>Sport és szabadidős programok a családok bevonásával.</a:t>
            </a:r>
          </a:p>
          <a:p>
            <a:pPr marL="0" indent="0">
              <a:buNone/>
            </a:pPr>
            <a:endParaRPr lang="hu-HU" sz="1500" dirty="0"/>
          </a:p>
          <a:p>
            <a:pPr lvl="0"/>
            <a:endParaRPr lang="hu-HU" sz="1500" dirty="0"/>
          </a:p>
        </p:txBody>
      </p:sp>
    </p:spTree>
    <p:extLst>
      <p:ext uri="{BB962C8B-B14F-4D97-AF65-F5344CB8AC3E}">
        <p14:creationId xmlns:p14="http://schemas.microsoft.com/office/powerpoint/2010/main" val="136506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AACE552-4D63-44E6-BD5B-EF79C6E5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Megcsodáltuk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mi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kis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falunk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tavaszi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pompáját</a:t>
            </a:r>
            <a:r>
              <a:rPr lang="hu-HU" sz="2800" dirty="0">
                <a:solidFill>
                  <a:srgbClr val="FFFFFF"/>
                </a:solidFill>
              </a:rPr>
              <a:t>, de a </a:t>
            </a:r>
            <a:r>
              <a:rPr lang="hu-HU" sz="2800" dirty="0" err="1">
                <a:solidFill>
                  <a:srgbClr val="FFFFFF"/>
                </a:solidFill>
              </a:rPr>
              <a:t>Covid</a:t>
            </a:r>
            <a:r>
              <a:rPr lang="hu-HU" sz="2800" dirty="0">
                <a:solidFill>
                  <a:srgbClr val="FFFFFF"/>
                </a:solidFill>
              </a:rPr>
              <a:t> miatt csak külön-külön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FBC0106-573A-4E62-9B24-3F79C4269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D6E0BF4-2E0F-4CE8-97EB-76C133E2DA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2ACD7EB-D08A-417E-B5F0-3E222255F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1AB96D2-97BA-45D4-8709-B2970DF18A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9FCB5DF-B14F-4D94-9FCB-1063ECA663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067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181F9E-C229-4826-9435-12F90585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022706"/>
            <a:ext cx="5609222" cy="21748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hu-HU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acsemeték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ültetésébe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éveken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át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bevontuk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szülőket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és a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helyi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vállalkozó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gazdákat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is.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Sajnos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járvány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miatt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idén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erre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nem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volt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lehetőség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artalom helye 3">
            <a:extLst>
              <a:ext uri="{FF2B5EF4-FFF2-40B4-BE49-F238E27FC236}">
                <a16:creationId xmlns:a16="http://schemas.microsoft.com/office/drawing/2014/main" id="{4469E7A8-2357-42DD-B5E9-DB6996AA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12546CE-0135-41E5-8E52-2DADE5FB3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8AA5792-5DAA-4C2E-961C-CD669BA92D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3117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2CDEC27-9D94-4AF4-AF96-F60C27466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-30"/>
            <a:ext cx="12192000" cy="685595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Sajnos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idén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elmaradt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„</a:t>
            </a: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Határtalanul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„ program</a:t>
            </a: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is,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nagyon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várjuk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következőt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!!!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72D119F-8562-42DA-AE9A-70D44FDCF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FA3DFD4-3EA3-48B9-9EE8-BD3B953EEB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4"/>
            <a:ext cx="5234519" cy="621062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1371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err="1"/>
              <a:t>Ökoiskola</a:t>
            </a:r>
            <a:r>
              <a:rPr lang="hu-HU" dirty="0"/>
              <a:t> 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u-HU" dirty="0"/>
              <a:t>Mindennapi projektjeink</a:t>
            </a:r>
          </a:p>
        </p:txBody>
      </p:sp>
    </p:spTree>
    <p:extLst>
      <p:ext uri="{BB962C8B-B14F-4D97-AF65-F5344CB8AC3E}">
        <p14:creationId xmlns:p14="http://schemas.microsoft.com/office/powerpoint/2010/main" val="9884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E2CDAE4-2878-4913-A9B3-94B4BA64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4000">
                <a:solidFill>
                  <a:srgbClr val="FFFFFF"/>
                </a:solidFill>
              </a:rPr>
              <a:t>Mindennapi projektjeink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79DD50-B371-4F35-9B66-6050261EE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2200" dirty="0"/>
              <a:t>Az alkalmi </a:t>
            </a:r>
            <a:r>
              <a:rPr lang="hu-HU" sz="2200" dirty="0" err="1"/>
              <a:t>öko</a:t>
            </a:r>
            <a:r>
              <a:rPr lang="hu-HU" sz="2200" dirty="0"/>
              <a:t> programok és témahetek mellett számos olyan </a:t>
            </a:r>
            <a:r>
              <a:rPr lang="hu-HU" sz="2200" dirty="0" err="1"/>
              <a:t>öko</a:t>
            </a:r>
            <a:r>
              <a:rPr lang="hu-HU" sz="2200" dirty="0"/>
              <a:t> program és projekt fut iskolánkban, amelyek jelen vannak a mindennapjainkban és hol nagyon hangsúlyosan, hol észrevétlenül formálják a diákok és az egész közösség szemléletmódját, gondolkodását és nevelik környezettudatosságra az itt élőket. Ezek közül a legfontosabbak:</a:t>
            </a:r>
          </a:p>
          <a:p>
            <a:pPr marL="514350" indent="-514350">
              <a:buFont typeface="+mj-lt"/>
              <a:buAutoNum type="arabicParenR"/>
            </a:pPr>
            <a:r>
              <a:rPr lang="hu-HU" sz="2200" dirty="0" err="1"/>
              <a:t>Gyógy</a:t>
            </a:r>
            <a:r>
              <a:rPr lang="hu-HU" sz="2200" dirty="0"/>
              <a:t>- és fűszernövénykert fenntartása és ápolása. </a:t>
            </a:r>
          </a:p>
          <a:p>
            <a:pPr marL="514350" indent="-514350">
              <a:buFont typeface="+mj-lt"/>
              <a:buAutoNum type="arabicParenR"/>
            </a:pPr>
            <a:r>
              <a:rPr lang="hu-HU" sz="2200" dirty="0"/>
              <a:t>Esővíz gyűjtése a locsoláshoz.</a:t>
            </a:r>
          </a:p>
          <a:p>
            <a:pPr marL="514350" indent="-514350">
              <a:buFont typeface="+mj-lt"/>
              <a:buAutoNum type="arabicParenR"/>
            </a:pPr>
            <a:r>
              <a:rPr lang="hu-HU" sz="2200" dirty="0"/>
              <a:t>Iskolai virágos kert.</a:t>
            </a:r>
          </a:p>
          <a:p>
            <a:pPr marL="514350" indent="-514350">
              <a:buFont typeface="+mj-lt"/>
              <a:buAutoNum type="arabicParenR"/>
            </a:pPr>
            <a:r>
              <a:rPr lang="hu-HU" sz="2200" dirty="0"/>
              <a:t>Étkeztetés, menza: speciális házi </a:t>
            </a:r>
            <a:r>
              <a:rPr lang="hu-HU" sz="2200" dirty="0" err="1"/>
              <a:t>készítésű</a:t>
            </a:r>
            <a:r>
              <a:rPr lang="hu-HU" sz="2200" dirty="0"/>
              <a:t> és </a:t>
            </a:r>
            <a:r>
              <a:rPr lang="hu-HU" sz="2200" dirty="0" err="1"/>
              <a:t>bio</a:t>
            </a:r>
            <a:r>
              <a:rPr lang="hu-HU" sz="2200" dirty="0"/>
              <a:t> élelmiszerekkel.</a:t>
            </a:r>
          </a:p>
          <a:p>
            <a:pPr marL="514350" indent="-514350">
              <a:buFont typeface="+mj-lt"/>
              <a:buAutoNum type="arabicParenR"/>
            </a:pPr>
            <a:r>
              <a:rPr lang="hu-HU" sz="2200" dirty="0"/>
              <a:t>Szelektív hulladék és használt olaj gyűjtés. </a:t>
            </a:r>
          </a:p>
          <a:p>
            <a:pPr marL="514350" indent="-514350">
              <a:buFont typeface="+mj-lt"/>
              <a:buAutoNum type="arabicParenR"/>
            </a:pPr>
            <a:endParaRPr lang="hu-HU" sz="2200" dirty="0"/>
          </a:p>
          <a:p>
            <a:pPr marL="514350" indent="-514350">
              <a:buFont typeface="+mj-lt"/>
              <a:buAutoNum type="arabicParenR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670788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E2CDAE4-2878-4913-A9B3-94B4BA64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4000">
                <a:solidFill>
                  <a:srgbClr val="FFFFFF"/>
                </a:solidFill>
              </a:rPr>
              <a:t>Mindennapi ökomoduljaink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79DD50-B371-4F35-9B66-6050261EE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60400"/>
            <a:ext cx="6555347" cy="5535127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arenR" startAt="6"/>
            </a:pPr>
            <a:endParaRPr lang="hu-HU" sz="2200" dirty="0"/>
          </a:p>
          <a:p>
            <a:pPr marL="514350" indent="-514350">
              <a:buFont typeface="+mj-lt"/>
              <a:buAutoNum type="arabicParenR" startAt="6"/>
            </a:pPr>
            <a:endParaRPr lang="hu-HU" sz="2200" dirty="0"/>
          </a:p>
          <a:p>
            <a:pPr marL="514350" indent="-514350">
              <a:buFont typeface="+mj-lt"/>
              <a:buAutoNum type="arabicParenR" startAt="6"/>
            </a:pPr>
            <a:r>
              <a:rPr lang="hu-HU" sz="2200" dirty="0"/>
              <a:t>Iskolatej program.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2200" dirty="0"/>
              <a:t>Iskolagyümölcs program.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2200" dirty="0"/>
              <a:t>ÖKO tisztítószerek rendszeres használata.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2200" dirty="0"/>
              <a:t> Túrázás, biciklizés, kajakozás. 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2200" dirty="0"/>
              <a:t>Téli, őszi, tavaszi iskolai </a:t>
            </a:r>
            <a:r>
              <a:rPr lang="hu-HU" sz="2200" dirty="0" err="1"/>
              <a:t>dekráció</a:t>
            </a:r>
            <a:r>
              <a:rPr lang="hu-HU" sz="2200" dirty="0"/>
              <a:t> készítése az </a:t>
            </a:r>
            <a:r>
              <a:rPr lang="hu-HU" sz="2200" dirty="0" err="1"/>
              <a:t>öko</a:t>
            </a:r>
            <a:r>
              <a:rPr lang="hu-HU" sz="2200" dirty="0"/>
              <a:t> jegyében.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2200" dirty="0"/>
              <a:t>Gondoskodás a madarakról.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2200" dirty="0"/>
              <a:t>Energia járőr szolgálat.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hu-HU" sz="2200" dirty="0"/>
              <a:t>Sport és szabadidős programok a családok bevonásával.</a:t>
            </a:r>
          </a:p>
          <a:p>
            <a:pPr marL="514350" indent="-514350">
              <a:buFont typeface="+mj-lt"/>
              <a:buAutoNum type="arabicParenR" startAt="6"/>
            </a:pPr>
            <a:endParaRPr lang="hu-HU" sz="2200" dirty="0"/>
          </a:p>
          <a:p>
            <a:pPr marL="0" indent="0">
              <a:buNone/>
            </a:pPr>
            <a:endParaRPr lang="hu-HU" sz="2000" dirty="0"/>
          </a:p>
          <a:p>
            <a:pPr marL="514350" indent="-514350">
              <a:buFont typeface="+mj-lt"/>
              <a:buAutoNum type="arabicParenR" startAt="6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749505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3DE52A5-6E70-49F2-B495-DB19E1E3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Gyógynövénykertünkben megtalálhatóak a leggyakoribb gyógynövények: citromfű, kakukkfű, oregánó, borsmenta, curry, zsálya, petrezselyem, bodza stb. amelyekből bátran lopkodunk a gyógyteáinkhoz.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49BE9B9-BC53-432B-8A8D-D22F9B7FA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46A36A6-0B37-42A3-8116-A1E55B827F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39B994A-029E-4FB1-A63F-D0AEFD1FD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8979892" y="-571983"/>
            <a:ext cx="2010552" cy="379798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BCE6139-4BF8-4D7A-9315-F16DE4DB6F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9C9C653-298F-49FC-85D9-1D066453A2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5B1D950D-50FE-4A70-860E-F8E6FF9094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09738" y="3633611"/>
            <a:ext cx="2010551" cy="379476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647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3DE52A5-6E70-49F2-B495-DB19E1E3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metélőhagymával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rendszeresen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megszórjuk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uzsonnánkat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és, ha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még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marad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néhány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akkor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kertünk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virágaként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szolgálnak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35A812B-47C4-4007-8BD5-14A6FC03A0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C7638C0-A505-4812-A95A-1661CC53CA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231C0D9D-FE4E-4842-812A-7620827E0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4043623" y="480657"/>
            <a:ext cx="4111323" cy="379347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BC6D491-B85B-4F3A-B651-6624C2FD11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D280ECE-56F8-4EBC-A7F7-492E8C084C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45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5745172-9098-4BCE-A234-67E80BC4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kertészkedés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során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környezet-tudatosak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vagyunk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egész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éveben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tárolókban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gyűjtjük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esővizet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és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azzal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locsoljuk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kis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gyógynövénykertünket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69708D-436B-4B03-B7DF-BDD194E3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42842F1-9EAB-4887-A5A0-499C8CA53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5088468" y="-571775"/>
            <a:ext cx="2010551" cy="379757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8289D7C-BAAC-4374-8418-3AAB4670EE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F79B790-14DA-4F74-8778-9D1BA91F4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4933F88-5969-4048-8915-85CABEE7D2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rot="5400000">
            <a:off x="1199944" y="3633610"/>
            <a:ext cx="2010551" cy="379476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8442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ED89719-9B4F-421D-B3D2-C67573B11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250" y="2898775"/>
            <a:ext cx="2695575" cy="157956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556C541-E8F6-4C0C-9D3E-604813E4CA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50" y="4546600"/>
            <a:ext cx="2695575" cy="148272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3FBD4B4-AD5B-4213-AE89-F6B7E658C1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088" y="2898775"/>
            <a:ext cx="2540000" cy="132397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A53FAFB-E382-4344-9104-1B46076A9C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088" y="4289425"/>
            <a:ext cx="2540000" cy="173831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FD2CBB4-0E5D-4413-9855-2F3EAB7BF0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50" y="2898775"/>
            <a:ext cx="1993900" cy="147637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503D2E7-4215-48CA-B7E0-F480C37C3E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50" y="4443413"/>
            <a:ext cx="1993900" cy="158591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8B31312-59CA-40B5-8EC4-2F6FAEFF4E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5513" y="2898775"/>
            <a:ext cx="2533650" cy="31305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A42DAC3-9319-4678-8496-8D7408B1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hu-HU" sz="2500">
                <a:solidFill>
                  <a:srgbClr val="FFFFFF"/>
                </a:solidFill>
                <a:latin typeface="+mn-lt"/>
              </a:rPr>
              <a:t>Iskolai étkeztetés: az iskolai menzára egy helyi családi vállalkozás szállítja az ebédet, aki saját készítésű zöldségkrémekkel, lekvárokkal és bio ételekkel gondoskodik arról, hogy minél egészségesebben étkezzenek diákjaink. </a:t>
            </a:r>
          </a:p>
        </p:txBody>
      </p:sp>
    </p:spTree>
    <p:extLst>
      <p:ext uri="{BB962C8B-B14F-4D97-AF65-F5344CB8AC3E}">
        <p14:creationId xmlns:p14="http://schemas.microsoft.com/office/powerpoint/2010/main" val="1077995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E3B3A25-5D2F-4801-9EBC-FA2BEEDC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119031"/>
            <a:ext cx="3644766" cy="4342283"/>
          </a:xfrm>
        </p:spPr>
        <p:txBody>
          <a:bodyPr>
            <a:normAutofit/>
          </a:bodyPr>
          <a:lstStyle/>
          <a:p>
            <a:br>
              <a:rPr lang="hu-HU" sz="2100" dirty="0">
                <a:solidFill>
                  <a:srgbClr val="FFFFFF"/>
                </a:solidFill>
              </a:rPr>
            </a:br>
            <a:br>
              <a:rPr lang="hu-HU" sz="2100" dirty="0">
                <a:solidFill>
                  <a:srgbClr val="FFFFFF"/>
                </a:solidFill>
              </a:rPr>
            </a:br>
            <a:r>
              <a:rPr lang="hu-HU" sz="2100" dirty="0">
                <a:solidFill>
                  <a:srgbClr val="FFFFFF"/>
                </a:solidFill>
                <a:latin typeface="+mn-lt"/>
              </a:rPr>
              <a:t>3.) Speciális fenntarthatóságra nevelés moduljaink, amelyek egy adott téma, cél köré csoportosulnak és változhatnak vagy, ha nagyon hasznosnak vagy népszerűnek bizonyulnak, akkor ismétlődhetnek is az évek során.</a:t>
            </a:r>
            <a:br>
              <a:rPr lang="hu-HU" sz="2100" dirty="0">
                <a:solidFill>
                  <a:srgbClr val="FFFFFF"/>
                </a:solidFill>
                <a:latin typeface="+mn-lt"/>
              </a:rPr>
            </a:br>
            <a:endParaRPr lang="hu-HU" sz="21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0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D2FE5F-4819-43EB-9033-64B72C42C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hu-HU"/>
              <a:t>Fűben fában orvosság</a:t>
            </a:r>
          </a:p>
          <a:p>
            <a:pPr marL="514350" indent="-514350">
              <a:buFont typeface="+mj-lt"/>
              <a:buAutoNum type="alphaLcParenR"/>
            </a:pPr>
            <a:r>
              <a:rPr lang="hu-HU"/>
              <a:t>Hulladék-kommandó</a:t>
            </a:r>
          </a:p>
          <a:p>
            <a:pPr marL="514350" indent="-514350">
              <a:buFont typeface="+mj-lt"/>
              <a:buAutoNum type="alphaLcParenR"/>
            </a:pPr>
            <a:r>
              <a:rPr lang="hu-HU"/>
              <a:t>Boszorkánykonyha</a:t>
            </a:r>
          </a:p>
          <a:p>
            <a:pPr marL="514350" indent="-514350">
              <a:buFont typeface="+mj-lt"/>
              <a:buAutoNum type="alphaLcParenR"/>
            </a:pPr>
            <a:r>
              <a:rPr lang="hu-HU"/>
              <a:t>Száll a madár ágról ágra</a:t>
            </a:r>
          </a:p>
          <a:p>
            <a:pPr marL="514350" indent="-514350">
              <a:buFont typeface="+mj-lt"/>
              <a:buAutoNum type="alphaLcParenR"/>
            </a:pPr>
            <a:r>
              <a:rPr lang="hu-HU"/>
              <a:t>Megújuló energiaforrások</a:t>
            </a:r>
          </a:p>
          <a:p>
            <a:pPr marL="514350" indent="-514350">
              <a:buFont typeface="+mj-lt"/>
              <a:buAutoNum type="alphaLcParenR"/>
            </a:pPr>
            <a:r>
              <a:rPr lang="hu-HU"/>
              <a:t>Mohától a GPS-ig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01771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F4F4D3C-C387-44EF-9B4C-4B818571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100">
                <a:solidFill>
                  <a:srgbClr val="FFFFFF"/>
                </a:solidFill>
              </a:rPr>
              <a:t>Iskolánk használt sütőolaj gyűjtőpont</a:t>
            </a:r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4CB7C000-78D4-490A-8054-9E6B1D95A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914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1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6F9873-642F-4EB5-9636-7DE2F9F95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F8B8011-BF73-4693-BD76-BCF02A842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7329488-C25D-4C7C-814F-CEBFD5E7C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8D62A5-CA80-455B-8BF4-09BA31DC3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320F636-F7FE-493A-AF45-D9E22016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CFAE76A-3CE9-4AC3-9975-186C6B3EE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D2D7409-1AC7-4A0F-B79D-1664128FB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5" y="630937"/>
            <a:ext cx="11440903" cy="124502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Diákjaink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komolyan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veszik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a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szelektív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hulladékgyűjtés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fontosságát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képen szöveg, zöld, szemetes látható&#10;&#10;Automatikusan generált leírá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0313" y="2756877"/>
            <a:ext cx="2951160" cy="349249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3" y="2900856"/>
            <a:ext cx="304800" cy="429768"/>
            <a:chOff x="215328" y="-46937"/>
            <a:chExt cx="304800" cy="277384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Content Placeholder 3" descr="A képen szöveg, szemetes, zöld, tároló látható&#10;&#10;Automatikusan generált leírá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49111" y="2756877"/>
            <a:ext cx="3545681" cy="349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4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34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Az iskolagyümölcs program nagyon népszerű volt: „Minden nap egy alma, az orvost távol tartja…”</a:t>
            </a:r>
          </a:p>
        </p:txBody>
      </p:sp>
      <p:cxnSp>
        <p:nvCxnSpPr>
          <p:cNvPr id="5125" name="Straight Connector 136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8824D2C2-A2B2-4585-B2A7-E85C57045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122" name="Picture 2" descr="Képtalálat a következ&amp;odblac;re: „egészséges ételek”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 descr="A képen zöldség látható&#10;&#10;Automatikusan generált leírás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sp>
        <p:nvSpPr>
          <p:cNvPr id="5" name="AutoShape 6" descr="Képtalálat a következ&amp;odblac;re: „frosch tisztítószer”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10" descr="Képtalálat a következ&amp;odblac;re: „frosch tisztítószer”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12" descr="Képtalálat a következ&amp;odblac;re: „gyümölcsök és zöldségek”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0538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37888FF-968B-4F64-9C4D-A9529B50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Takarításhoz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öko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tisztítószereket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használunk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1061FC3-1EE2-4CA8-9917-457C1AE86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7BAC8F8-6FB6-4DB7-B231-87FEB360A3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5" name="Straight Connector 13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0DBEC34B-0FF2-4507-AABC-D1970F1B0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605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/>
          <a:p>
            <a:pPr rtl="0"/>
            <a:r>
              <a:rPr lang="hu-HU" dirty="0" err="1"/>
              <a:t>Ökoiskola</a:t>
            </a:r>
            <a:r>
              <a:rPr lang="hu-HU" dirty="0"/>
              <a:t> 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hu-HU" dirty="0"/>
              <a:t>Speciális fenntarthatóságra nevelés modulok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36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1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24CF7F80-403C-4640-B39B-8E43F799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11052019" cy="17778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kern="1200" dirty="0" err="1">
                <a:latin typeface="+mj-lt"/>
                <a:ea typeface="+mj-ea"/>
                <a:cs typeface="+mj-cs"/>
              </a:rPr>
              <a:t>Speciális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fenntarthatóságra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nevelés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moduljaink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Kép 8" descr="A képen kültéri, virág, sárga, fiatal látható&#10;&#10;Automatikusan generált leírás">
            <a:extLst>
              <a:ext uri="{FF2B5EF4-FFF2-40B4-BE49-F238E27FC236}">
                <a16:creationId xmlns:a16="http://schemas.microsoft.com/office/drawing/2014/main" id="{A1469A6D-DD54-451F-9054-094FC827A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BD56F996-F352-4B41-B9BA-A13CA1937D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5" r="8081" b="-4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3932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8E6EE30-21DC-499D-B268-9352815CD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hu-HU">
                <a:solidFill>
                  <a:srgbClr val="FFFFFF"/>
                </a:solidFill>
              </a:rPr>
              <a:t>Speciális fenntarthatóságra nevelés moduljaink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>
                <a:solidFill>
                  <a:srgbClr val="FFFFFF"/>
                </a:solidFill>
              </a:rPr>
              <a:t>Hulladék-kommandó </a:t>
            </a:r>
            <a:endParaRPr lang="hu-HU" sz="2000">
              <a:solidFill>
                <a:srgbClr val="FFFFFF"/>
              </a:solidFill>
            </a:endParaRPr>
          </a:p>
          <a:p>
            <a:r>
              <a:rPr lang="hu-HU" sz="2000">
                <a:solidFill>
                  <a:srgbClr val="FFFFFF"/>
                </a:solidFill>
              </a:rPr>
              <a:t>A szelektív hulladékgyűjtés és a megelőzés fontossága. A szelektív hulladékgyűjtés módszerei otthonunkban. Hulladékgyűjtés (falutakarítás), a falu „hulladékhelyzetének” feltérképezése, hulladéktérkép készítése. </a:t>
            </a:r>
          </a:p>
          <a:p>
            <a:r>
              <a:rPr lang="hu-HU" sz="2000">
                <a:solidFill>
                  <a:srgbClr val="FFFFFF"/>
                </a:solidFill>
              </a:rPr>
              <a:t>Célja: A diákok környezettudatos magatartásának fejlesztése. </a:t>
            </a:r>
          </a:p>
          <a:p>
            <a:r>
              <a:rPr lang="hu-HU" sz="2000">
                <a:solidFill>
                  <a:srgbClr val="FFFFFF"/>
                </a:solidFill>
              </a:rPr>
              <a:t>A tanulók ismerjék meg a hulladékok kezelésének újszerű eljárásait. </a:t>
            </a:r>
          </a:p>
        </p:txBody>
      </p:sp>
    </p:spTree>
    <p:extLst>
      <p:ext uri="{BB962C8B-B14F-4D97-AF65-F5344CB8AC3E}">
        <p14:creationId xmlns:p14="http://schemas.microsoft.com/office/powerpoint/2010/main" val="1310995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hu-HU">
                <a:latin typeface="+mn-lt"/>
              </a:rPr>
              <a:t>Speciális fenntarthatóságra nevelés moduljaink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E7BBEC1-CC2E-4567-BA20-0901EAB5C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2000" b="1"/>
              <a:t>Boszorkánykonyha:</a:t>
            </a:r>
            <a:endParaRPr lang="hu-HU" sz="2000"/>
          </a:p>
          <a:p>
            <a:r>
              <a:rPr lang="hu-HU" sz="2000"/>
              <a:t>A gyógy- és fűszernövények megismerését követően, ebben a modulban lehetőséget kapnak receptek megtanulására, kipróbálására, versenyek , bemutatók, kóstolók szervezésével. </a:t>
            </a:r>
          </a:p>
          <a:p>
            <a:r>
              <a:rPr lang="hu-HU" sz="2000"/>
              <a:t>Célja: Játékos feladatok, versenyek során sajátítsanak el ismereteket a gyógynövényekről. Egymástól tanulhatnak recepteket. Megkedvelhetik és mindennapi életük részévé tehetik az egészséges ételek elkészítését, ami a hagyományos falusi étrendnek nem mindig része.</a:t>
            </a:r>
          </a:p>
        </p:txBody>
      </p:sp>
    </p:spTree>
    <p:extLst>
      <p:ext uri="{BB962C8B-B14F-4D97-AF65-F5344CB8AC3E}">
        <p14:creationId xmlns:p14="http://schemas.microsoft.com/office/powerpoint/2010/main" val="25821146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hu-HU" sz="3400">
                <a:latin typeface="+mn-lt"/>
              </a:rPr>
              <a:t>Speciális fenntarthatóságra nevelés moduljaink</a:t>
            </a: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C:\Users\Gabi\Desktop\DSC_0653.JPG">
            <a:extLst>
              <a:ext uri="{FF2B5EF4-FFF2-40B4-BE49-F238E27FC236}">
                <a16:creationId xmlns:a16="http://schemas.microsoft.com/office/drawing/2014/main" id="{5912DA2C-8756-4E9A-A7DC-0C6A062E3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1800" b="1"/>
              <a:t>Száll a madár ágról ágra </a:t>
            </a:r>
            <a:endParaRPr lang="pt-BR" sz="1800"/>
          </a:p>
          <a:p>
            <a:pPr marL="0" indent="0">
              <a:buNone/>
            </a:pPr>
            <a:r>
              <a:rPr lang="hu-HU" sz="1800"/>
              <a:t>Közvetlen környezetünk: a fák és madarak megismerése játékos vetélkedő és kirándulás formájában. </a:t>
            </a:r>
          </a:p>
          <a:p>
            <a:pPr marL="0" indent="0">
              <a:buNone/>
            </a:pPr>
            <a:r>
              <a:rPr lang="hu-HU" sz="1800"/>
              <a:t>Célja: felhívni a diákok figyelmét a természet szépségére és a természeti kincseink megőrzésének fontosságára. </a:t>
            </a:r>
          </a:p>
          <a:p>
            <a:pPr marL="0" indent="0">
              <a:buNone/>
            </a:pPr>
            <a:endParaRPr lang="hu-HU" sz="1800"/>
          </a:p>
        </p:txBody>
      </p:sp>
    </p:spTree>
    <p:extLst>
      <p:ext uri="{BB962C8B-B14F-4D97-AF65-F5344CB8AC3E}">
        <p14:creationId xmlns:p14="http://schemas.microsoft.com/office/powerpoint/2010/main" val="3568996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DE1AAE3-B6DE-47CD-BB86-0DA02DB46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hu-HU" sz="3100"/>
              <a:t>Speciális fenntarthatóságra nevelés moduljaink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71982"/>
            <a:ext cx="478245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1800" b="1"/>
              <a:t>Megújuló energia források</a:t>
            </a:r>
          </a:p>
          <a:p>
            <a:r>
              <a:rPr lang="hu-HU" sz="1800"/>
              <a:t>A megújuló energiák (szél-, víz-, nap-, geotermikus energia) alkalmazásának és környezetvédelmi szerepének megismerése. Közvetlen tapasztalatszerzés üzemek megtekintésével. Korax gyárlátogatás.</a:t>
            </a:r>
          </a:p>
          <a:p>
            <a:r>
              <a:rPr lang="hu-HU" sz="1800"/>
              <a:t>Cél: A tanulók környezettudatos magatartásának fejlesztése, saját tapasztalatok szerzése. </a:t>
            </a:r>
          </a:p>
          <a:p>
            <a:endParaRPr lang="hu-HU" sz="1800"/>
          </a:p>
        </p:txBody>
      </p:sp>
    </p:spTree>
    <p:extLst>
      <p:ext uri="{BB962C8B-B14F-4D97-AF65-F5344CB8AC3E}">
        <p14:creationId xmlns:p14="http://schemas.microsoft.com/office/powerpoint/2010/main" val="2258632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/>
          <a:p>
            <a:pPr rtl="0"/>
            <a:r>
              <a:rPr lang="hu-HU" dirty="0" err="1"/>
              <a:t>Ökoiskola</a:t>
            </a:r>
            <a:r>
              <a:rPr lang="hu-HU" dirty="0"/>
              <a:t> 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hu-HU" dirty="0"/>
              <a:t>Részletes programok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F89733-5C35-4C1F-BE11-77F1084F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hu-HU" sz="3700"/>
              <a:t>Speciális fenntarthatóságra nevelés moduljaink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9EDC6-2D66-4F20-8DB7-58CF380F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1800" b="1"/>
              <a:t>Mohától a GPS-ig</a:t>
            </a:r>
            <a:endParaRPr lang="hu-HU" sz="1800"/>
          </a:p>
          <a:p>
            <a:r>
              <a:rPr lang="hu-HU" sz="1800"/>
              <a:t>Játékos formában megismertetjük a diákokat, hogy hogyan lehet a természetben technikai eszközök nélkül tájékozódni és milyen technikai eszközök segíthetnek a tájékozódásban (iránytű, tájoló, GPS-es navigációs eszközök). </a:t>
            </a:r>
          </a:p>
          <a:p>
            <a:r>
              <a:rPr lang="hu-HU" sz="1800"/>
              <a:t>Célja: A tanulók figyelmének, érdeklődésének felkeltése környezetük felé, felismerni a természet azon jelzéseit, melyek segítenek a tájékozódásban.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5B70FD0-0CEF-4A38-8AD7-9D694BC664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9231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CA52707-E8D6-4E8C-9873-28B219A78A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82876E4-016E-485F-884C-59D587F73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317F4DC-E19D-4CC4-98A2-668B24B32B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EABD90C-A340-4661-AC81-1D0B4C91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Kedvencünk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Naplemente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túra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9072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BCD0E3-DCA1-48C8-9208-B34FFDA74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Közkívánatra: újabb Naplemente túra</a:t>
            </a:r>
          </a:p>
        </p:txBody>
      </p:sp>
      <p:pic>
        <p:nvPicPr>
          <p:cNvPr id="7" name="Tartalom helye 6" descr="A képen víz, égbolt, kültéri, természet látható&#10;&#10;Automatikusan generált leírás">
            <a:extLst>
              <a:ext uri="{FF2B5EF4-FFF2-40B4-BE49-F238E27FC236}">
                <a16:creationId xmlns:a16="http://schemas.microsoft.com/office/drawing/2014/main" id="{F06EB5E2-6F2C-4D80-9288-9B08C841E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4" name="Kép 3" descr="A képen víz, kültéri, fű, fa látható&#10;&#10;Automatikusan generált leírás">
            <a:extLst>
              <a:ext uri="{FF2B5EF4-FFF2-40B4-BE49-F238E27FC236}">
                <a16:creationId xmlns:a16="http://schemas.microsoft.com/office/drawing/2014/main" id="{E231B9E4-FACB-4A80-B74D-F28A2281E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9" name="Kép 8" descr="A képen szöveg, fű, kültéri, természet látható&#10;&#10;Automatikusan generált leírás">
            <a:extLst>
              <a:ext uri="{FF2B5EF4-FFF2-40B4-BE49-F238E27FC236}">
                <a16:creationId xmlns:a16="http://schemas.microsoft.com/office/drawing/2014/main" id="{CAD515BC-F49D-4497-BE0A-5446785E5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171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kológi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8_TF03098889.potx" id="{5CC6B5B3-DACA-47E7-B6B8-5C5DFB3F9642}" vid="{1C70118D-302F-42AB-9A64-59D1B02380B8}"/>
    </a:ext>
  </a:extLst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3448</TotalTime>
  <Words>1672</Words>
  <Application>Microsoft Office PowerPoint</Application>
  <PresentationFormat>Szélesvásznú</PresentationFormat>
  <Paragraphs>165</Paragraphs>
  <Slides>70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3</vt:i4>
      </vt:variant>
      <vt:variant>
        <vt:lpstr>Diacímek</vt:lpstr>
      </vt:variant>
      <vt:variant>
        <vt:i4>70</vt:i4>
      </vt:variant>
    </vt:vector>
  </HeadingPairs>
  <TitlesOfParts>
    <vt:vector size="79" baseType="lpstr">
      <vt:lpstr>Arial</vt:lpstr>
      <vt:lpstr>Calibri</vt:lpstr>
      <vt:lpstr>Calibri Light</vt:lpstr>
      <vt:lpstr>Corbel</vt:lpstr>
      <vt:lpstr>Times-Roman</vt:lpstr>
      <vt:lpstr>Wingdings</vt:lpstr>
      <vt:lpstr>Office-téma</vt:lpstr>
      <vt:lpstr>Ökológia 16x9</vt:lpstr>
      <vt:lpstr>1_Office-téma</vt:lpstr>
      <vt:lpstr>ÖKOISKOLA</vt:lpstr>
      <vt:lpstr>PowerPoint-bemutató</vt:lpstr>
      <vt:lpstr>1.) Az iskolai öko napok, programok és témahetek, amelyek már évek óta megrendezésre kerülnek.</vt:lpstr>
      <vt:lpstr>A Covid alatt a digitális oktatás keretében is igyekeztünk ösztönözni a diákokat az egészséges táplálkozásra és, hogy minél többet legyenek a szabadban  </vt:lpstr>
      <vt:lpstr>2.) Az egész éven át tartó és a mindennapjainkban jelen levő projektek, vállalások.</vt:lpstr>
      <vt:lpstr>  3.) Speciális fenntarthatóságra nevelés moduljaink, amelyek egy adott téma, cél köré csoportosulnak és változhatnak vagy, ha nagyon hasznosnak vagy népszerűnek bizonyulnak, akkor ismétlődhetnek is az évek során. </vt:lpstr>
      <vt:lpstr>Ökoiskola </vt:lpstr>
      <vt:lpstr>Kedvencünk a Naplemente túra</vt:lpstr>
      <vt:lpstr>Közkívánatra: újabb Naplemente túra</vt:lpstr>
      <vt:lpstr>„Ki a szabadba” projektünk az idén is folytatódott</vt:lpstr>
      <vt:lpstr>Az ősz folyamán havi rendszerességgel gyalogtúrákat és biciklitúrákat szerveztünk a gyerekek nagy örömére, ahol természetes környezetükben ismerhették meg a helyi növény és állatvilágot</vt:lpstr>
      <vt:lpstr>PowerPoint-bemutató</vt:lpstr>
      <vt:lpstr>Facsemetét ültetünk az iskolakertben</vt:lpstr>
      <vt:lpstr>Az évek óta méltán népszerű hagyományőrző szüreti felvonuláson iskolánkat a diákok hagyományos tánc-csokorral képviselték </vt:lpstr>
      <vt:lpstr>Természetesen nagy sikerrel</vt:lpstr>
      <vt:lpstr>És a jól megérdemelt dínomdánom sem maradhat el…  A díszítés természetes anyagokból és fűszerekből készült</vt:lpstr>
      <vt:lpstr>Az idén is megrendezésre került a Liba nap: tánc, móka, kacagás</vt:lpstr>
      <vt:lpstr>PowerPoint-bemutató</vt:lpstr>
      <vt:lpstr>Rendszeresen részt veszünk a megyei futóversenyeken és atlétikai versenyeken, hogy mozgásban maradjunk</vt:lpstr>
      <vt:lpstr>A Lányok szárnyaló teljesítményt nyújtottak</vt:lpstr>
      <vt:lpstr>És persze a Fiúk sem maradhattak le…</vt:lpstr>
      <vt:lpstr>A győztes csapat</vt:lpstr>
      <vt:lpstr>Iskolánk hagyománya a hulladékgyűjtő verseny.  A legtöbb hulladékot és kupakot gyűjtő alsós és felsős osztály jutalomban részesül</vt:lpstr>
      <vt:lpstr>Az egészségmegőrzés jegyében a ráckevei gyógyfürdőbe látogattunk</vt:lpstr>
      <vt:lpstr>Halloweeni töklámpás faragó versenyt rendeztünk A legügyesebbek seprűn repülhettek haza és alkotásaik iskolánk bejáratát díszítették</vt:lpstr>
      <vt:lpstr>A legrémisztőbb alkotások</vt:lpstr>
      <vt:lpstr>Folytatódott Anti bácsi 8 éve indított hagyománya: a madáretetők készítése. Iskolánk már több, mint 10 madáretetőt és madárodút készített és helyezett el a település különböző pontjain. </vt:lpstr>
      <vt:lpstr>Kis barátaink etetése egész éven át tartó projektünk.</vt:lpstr>
      <vt:lpstr>Már nagyon vártuk a Mikulást!!!</vt:lpstr>
      <vt:lpstr>És természetesen Holle anyót, Pinokkiót,  és a Mikulásbuli sztárjait</vt:lpstr>
      <vt:lpstr>Az iskolai Mikulás, a Krampusz és a Rénszarvasok várták az ovisokat. Aki jól viselkedett, ajándékot is kapott.. </vt:lpstr>
      <vt:lpstr>A tanteremben is megünnepeltük a Mikulást. És persze lakmároztunk is!  Na, ma nem az egészséges táplálkozás, hanem a boldog együttlét jegyében.</vt:lpstr>
      <vt:lpstr>A diákok és a szülők együtt öltöztették Karácsonyi pompába az iskolát</vt:lpstr>
      <vt:lpstr>A gyerekek fából készített bájos és vidám kis díszei üdvözlik az iskolába érkezőket</vt:lpstr>
      <vt:lpstr>A hihetetlenül tehetséges és elhivatott szülői munkaközösség vezető saját Bethlehemet készített nekünk</vt:lpstr>
      <vt:lpstr>Ami este is gyönyörű fényárban úszik</vt:lpstr>
      <vt:lpstr>A falu apraja-nagyja csodájára járhatott az ünnep keretében és utána is</vt:lpstr>
      <vt:lpstr>A BioFungi üzem falunk büszkesége és folyamatos együttműködésben áll iskolánkkal. A hagyományos fehér és barna csiperke mellett bio csiperkegombát, laskagombát, sárga laskagombát és déli tőkegombát  forgalmaznak, illetve komposztot is. A gombatermesztésben nem használnak vegyszereket, a gombát nem kezelik növényvédő szerekkel. A látogatás során a diákok megismerkedhettek a csiperkegomba komposzt gyártási folyamatával is.</vt:lpstr>
      <vt:lpstr>Sajnos a járvány miatt az egészséghét is elmaradt, így távoktatásban egy digitális bio főzőversenyen pótoltuk a hiányzó finomságokat. Nálam a medvehagymakrém a nyerő.</vt:lpstr>
      <vt:lpstr>Életvitel házifaladat volt: Készítsetek smoothie-t! A csokis kicsit csalás, de azért ha gyümölcs is van benne, az is ér!</vt:lpstr>
      <vt:lpstr>Életvitel ötös járt a fűszeres olajért, még, ha Anya csinálta is! </vt:lpstr>
      <vt:lpstr>A csíráztatás is házi feladat volt, bár nem mindenkinek sikerült. Ezt majd személyesen gyakoroljuk.  Remélem, akinek sikerült, nem az internetről vette a képet!</vt:lpstr>
      <vt:lpstr>A Covid idején is igyekeztünk minél több időt tölteni a természetben. Ezt mutatják az etika és életvitel digitális órák során kiírt   fotópályázat alkotásai is. „Ébredő természet” </vt:lpstr>
      <vt:lpstr>„A mi Dunánk” fotópályázat alkotásai</vt:lpstr>
      <vt:lpstr>„Élőhelyünk vízi állatai” fotópályázat remekművei </vt:lpstr>
      <vt:lpstr>Úgy tűnik a legnépszerűbb a hattyú volt</vt:lpstr>
      <vt:lpstr>Természetesen Áporka csodái a fehér vadkacsák is indultak a versenyben</vt:lpstr>
      <vt:lpstr>A Föld napját is digitálisan ünnepeltük. Megkértünk a diákokat, hogy teszteljék a „karbon lábnyomukat”. https://kornyezetvedelem.weebly.com/karbon-laacutebnyom.html </vt:lpstr>
      <vt:lpstr>A húsvéti iskoladíszítés elmaradt, de helyet adott a húsvéti otthon díszítésnek</vt:lpstr>
      <vt:lpstr>Megcsodáltuk a mi kis falunk tavaszi pompáját, de a Covid miatt csak külön-külön</vt:lpstr>
      <vt:lpstr>A facsemeték ültetésébe éveken át bevontuk a szülőket és a helyi vállalkozó gazdákat is. Sajnos a járvány miatt az idén erre nem volt lehetőség.</vt:lpstr>
      <vt:lpstr>Sajnos az idén elmaradt a „Határtalanul„ program is, de nagyon várjuk a következőt!!!</vt:lpstr>
      <vt:lpstr>Ökoiskola </vt:lpstr>
      <vt:lpstr>Mindennapi projektjeink</vt:lpstr>
      <vt:lpstr>Mindennapi ökomoduljaink</vt:lpstr>
      <vt:lpstr>Gyógynövénykertünkben megtalálhatóak a leggyakoribb gyógynövények: citromfű, kakukkfű, oregánó, borsmenta, curry, zsálya, petrezselyem, bodza stb. amelyekből bátran lopkodunk a gyógyteáinkhoz. </vt:lpstr>
      <vt:lpstr>A metélőhagymával rendszeresen megszórjuk az uzsonnánkat és, ha még marad néhány, akkor kertünk virágaként is szolgálnak.</vt:lpstr>
      <vt:lpstr>A kertészkedés során is környezet-tudatosak vagyunk: egész éveben tárolókban gyűjtjük az esővizet és azzal locsoljuk kis gyógynövénykertünket.</vt:lpstr>
      <vt:lpstr>Iskolai étkeztetés: az iskolai menzára egy helyi családi vállalkozás szállítja az ebédet, aki saját készítésű zöldségkrémekkel, lekvárokkal és bio ételekkel gondoskodik arról, hogy minél egészségesebben étkezzenek diákjaink. </vt:lpstr>
      <vt:lpstr>Iskolánk használt sütőolaj gyűjtőpont</vt:lpstr>
      <vt:lpstr>Diákjaink is komolyan veszik  a szelektív hulladékgyűjtés fontosságát. </vt:lpstr>
      <vt:lpstr>Az iskolagyümölcs program nagyon népszerű volt: „Minden nap egy alma, az orvost távol tartja…”</vt:lpstr>
      <vt:lpstr>Takarításhoz öko tisztítószereket használunk.</vt:lpstr>
      <vt:lpstr>Ökoiskola </vt:lpstr>
      <vt:lpstr>Speciális fenntarthatóságra nevelés moduljaink</vt:lpstr>
      <vt:lpstr>Speciális fenntarthatóságra nevelés moduljaink</vt:lpstr>
      <vt:lpstr>Speciális fenntarthatóságra nevelés moduljaink</vt:lpstr>
      <vt:lpstr>Speciális fenntarthatóságra nevelés moduljaink</vt:lpstr>
      <vt:lpstr>Speciális fenntarthatóságra nevelés moduljaink</vt:lpstr>
      <vt:lpstr>Speciális fenntarthatóságra nevelés moduljaink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user</dc:creator>
  <cp:lastModifiedBy>Sándor Rendszergazda</cp:lastModifiedBy>
  <cp:revision>355</cp:revision>
  <dcterms:created xsi:type="dcterms:W3CDTF">2016-06-21T07:20:56Z</dcterms:created>
  <dcterms:modified xsi:type="dcterms:W3CDTF">2021-05-03T05:28:38Z</dcterms:modified>
</cp:coreProperties>
</file>